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9"/>
  </p:notesMasterIdLst>
  <p:sldIdLst>
    <p:sldId id="256" r:id="rId4"/>
    <p:sldId id="260" r:id="rId5"/>
    <p:sldId id="258" r:id="rId6"/>
    <p:sldId id="261" r:id="rId7"/>
    <p:sldId id="264" r:id="rId8"/>
    <p:sldId id="262" r:id="rId9"/>
    <p:sldId id="270" r:id="rId10"/>
    <p:sldId id="265" r:id="rId11"/>
    <p:sldId id="347" r:id="rId12"/>
    <p:sldId id="348" r:id="rId13"/>
    <p:sldId id="349" r:id="rId14"/>
    <p:sldId id="350" r:id="rId15"/>
    <p:sldId id="351" r:id="rId16"/>
    <p:sldId id="352" r:id="rId17"/>
    <p:sldId id="353" r:id="rId18"/>
    <p:sldId id="354" r:id="rId19"/>
    <p:sldId id="355" r:id="rId20"/>
    <p:sldId id="257" r:id="rId21"/>
    <p:sldId id="360" r:id="rId22"/>
    <p:sldId id="259" r:id="rId23"/>
    <p:sldId id="361" r:id="rId24"/>
    <p:sldId id="362" r:id="rId25"/>
    <p:sldId id="363" r:id="rId26"/>
    <p:sldId id="364" r:id="rId27"/>
    <p:sldId id="365" r:id="rId28"/>
    <p:sldId id="366" r:id="rId29"/>
    <p:sldId id="367" r:id="rId30"/>
    <p:sldId id="266" r:id="rId31"/>
    <p:sldId id="267" r:id="rId32"/>
    <p:sldId id="268" r:id="rId33"/>
    <p:sldId id="269" r:id="rId34"/>
    <p:sldId id="359" r:id="rId35"/>
    <p:sldId id="357" r:id="rId36"/>
    <p:sldId id="358" r:id="rId37"/>
    <p:sldId id="35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9A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varScale="1">
        <p:scale>
          <a:sx n="82" d="100"/>
          <a:sy n="82" d="100"/>
        </p:scale>
        <p:origin x="19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A026D7-A94F-43A0-92FD-6FA03B107A28}" type="datetimeFigureOut">
              <a:rPr lang="vi-VN" smtClean="0"/>
              <a:t>09/09/2023</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A1244-26B0-4D81-A50A-9D308D4F1CA8}" type="slidenum">
              <a:rPr lang="vi-VN" smtClean="0"/>
              <a:t>‹#›</a:t>
            </a:fld>
            <a:endParaRPr lang="vi-VN"/>
          </a:p>
        </p:txBody>
      </p:sp>
    </p:spTree>
    <p:extLst>
      <p:ext uri="{BB962C8B-B14F-4D97-AF65-F5344CB8AC3E}">
        <p14:creationId xmlns:p14="http://schemas.microsoft.com/office/powerpoint/2010/main" val="166665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D66959F-0848-4F36-A3B7-CE651B3CF0AB}" type="slidenum">
              <a:rPr kumimoji="0" lang="vi-VN"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vi-VN"/>
          </a:p>
        </p:txBody>
      </p:sp>
      <p:sp>
        <p:nvSpPr>
          <p:cNvPr id="4" name="Slide Number Placeholder 3"/>
          <p:cNvSpPr>
            <a:spLocks noGrp="1"/>
          </p:cNvSpPr>
          <p:nvPr>
            <p:ph type="sldNum" sz="quarter" idx="10"/>
          </p:nvPr>
        </p:nvSpPr>
        <p:spPr/>
        <p:txBody>
          <a:bodyPr/>
          <a:lstStyle/>
          <a:p>
            <a:fld id="{2D66959F-0848-4F36-A3B7-CE651B3CF0AB}" type="slidenum">
              <a:rPr lang="vi-VN" smtClean="0"/>
              <a:pPr/>
              <a:t>3</a:t>
            </a:fld>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0BC04-C9F4-4D0D-BCF2-0AF7E74D78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1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BC71C5-13B9-4AED-9C56-10D7A13707BA}"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1646925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BC71C5-13B9-4AED-9C56-10D7A13707BA}"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3697152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BC71C5-13B9-4AED-9C56-10D7A13707BA}"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389415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09D89A0-4A19-4551-8D4C-F01027BCA68B}" type="datetime1">
              <a:rPr lang="en-US"/>
              <a:pPr/>
              <a:t>9/9/2023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C489EE-CDEC-4FAE-A18C-9DE3D9F8A4E3}" type="slidenum">
              <a:rPr lang="en-US"/>
              <a:pPr/>
              <a:t>‹#›</a:t>
            </a:fld>
            <a:endParaRPr lang="en-US"/>
          </a:p>
        </p:txBody>
      </p:sp>
    </p:spTree>
    <p:extLst>
      <p:ext uri="{BB962C8B-B14F-4D97-AF65-F5344CB8AC3E}">
        <p14:creationId xmlns:p14="http://schemas.microsoft.com/office/powerpoint/2010/main" val="1009438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6BF1AB3-73A6-4B1E-AFCD-B8C6B31A51B0}" type="datetime1">
              <a:rPr lang="en-US"/>
              <a:pPr/>
              <a:t>9/9/2023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A7852F-B606-4A30-87DF-F132F1B3669F}" type="slidenum">
              <a:rPr lang="en-US"/>
              <a:pPr/>
              <a:t>‹#›</a:t>
            </a:fld>
            <a:endParaRPr lang="en-US"/>
          </a:p>
        </p:txBody>
      </p:sp>
    </p:spTree>
    <p:extLst>
      <p:ext uri="{BB962C8B-B14F-4D97-AF65-F5344CB8AC3E}">
        <p14:creationId xmlns:p14="http://schemas.microsoft.com/office/powerpoint/2010/main" val="109616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BCE6F19-7B19-469B-A9EC-71F58038231B}" type="datetime1">
              <a:rPr lang="en-US"/>
              <a:pPr/>
              <a:t>9/9/2023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92B3AD-33D6-4F21-BD35-D02A4F9066FF}" type="slidenum">
              <a:rPr lang="en-US"/>
              <a:pPr/>
              <a:t>‹#›</a:t>
            </a:fld>
            <a:endParaRPr lang="en-US"/>
          </a:p>
        </p:txBody>
      </p:sp>
    </p:spTree>
    <p:extLst>
      <p:ext uri="{BB962C8B-B14F-4D97-AF65-F5344CB8AC3E}">
        <p14:creationId xmlns:p14="http://schemas.microsoft.com/office/powerpoint/2010/main" val="3990884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C06C3968-3B2A-4CA6-8B2F-CB3A4A2FA45C}" type="datetime1">
              <a:rPr lang="en-US"/>
              <a:pPr/>
              <a:t>9/9/2023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CB00C03-FEF5-4A5C-9521-9D212C1E5668}" type="slidenum">
              <a:rPr lang="en-US"/>
              <a:pPr/>
              <a:t>‹#›</a:t>
            </a:fld>
            <a:endParaRPr lang="en-US"/>
          </a:p>
        </p:txBody>
      </p:sp>
    </p:spTree>
    <p:extLst>
      <p:ext uri="{BB962C8B-B14F-4D97-AF65-F5344CB8AC3E}">
        <p14:creationId xmlns:p14="http://schemas.microsoft.com/office/powerpoint/2010/main" val="758567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C6F9DA1-6835-4F81-84C2-895965C8BCE7}" type="datetime1">
              <a:rPr lang="en-US"/>
              <a:pPr/>
              <a:t>9/9/2023</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69349B9D-0D05-42C5-929A-1A0698CD7FEF}" type="slidenum">
              <a:rPr lang="en-US"/>
              <a:pPr/>
              <a:t>‹#›</a:t>
            </a:fld>
            <a:endParaRPr lang="en-US"/>
          </a:p>
        </p:txBody>
      </p:sp>
    </p:spTree>
    <p:extLst>
      <p:ext uri="{BB962C8B-B14F-4D97-AF65-F5344CB8AC3E}">
        <p14:creationId xmlns:p14="http://schemas.microsoft.com/office/powerpoint/2010/main" val="3406154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5253583-3F95-4520-8FCC-CDB8A3495935}" type="datetime1">
              <a:rPr lang="en-US"/>
              <a:pPr/>
              <a:t>9/9/2023</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64E5AB41-3BAA-4C7A-956A-BC99ACFF03C8}" type="slidenum">
              <a:rPr lang="en-US"/>
              <a:pPr/>
              <a:t>‹#›</a:t>
            </a:fld>
            <a:endParaRPr lang="en-US"/>
          </a:p>
        </p:txBody>
      </p:sp>
    </p:spTree>
    <p:extLst>
      <p:ext uri="{BB962C8B-B14F-4D97-AF65-F5344CB8AC3E}">
        <p14:creationId xmlns:p14="http://schemas.microsoft.com/office/powerpoint/2010/main" val="2827789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711CE06-A49E-48A5-BC0F-B1B81B649663}" type="datetime1">
              <a:rPr lang="en-US"/>
              <a:pPr/>
              <a:t>9/9/2023</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6D6612C-E303-4558-880B-BD2526FA8683}" type="slidenum">
              <a:rPr lang="en-US"/>
              <a:pPr/>
              <a:t>‹#›</a:t>
            </a:fld>
            <a:endParaRPr lang="en-US"/>
          </a:p>
        </p:txBody>
      </p:sp>
    </p:spTree>
    <p:extLst>
      <p:ext uri="{BB962C8B-B14F-4D97-AF65-F5344CB8AC3E}">
        <p14:creationId xmlns:p14="http://schemas.microsoft.com/office/powerpoint/2010/main" val="2815409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21D019E-DA20-460A-BF5B-8108388C2B46}" type="datetime1">
              <a:rPr lang="en-US"/>
              <a:pPr/>
              <a:t>9/9/2023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BDE190D-736B-49AD-A949-8A8111ACD60F}" type="slidenum">
              <a:rPr lang="en-US"/>
              <a:pPr/>
              <a:t>‹#›</a:t>
            </a:fld>
            <a:endParaRPr lang="en-US"/>
          </a:p>
        </p:txBody>
      </p:sp>
    </p:spTree>
    <p:extLst>
      <p:ext uri="{BB962C8B-B14F-4D97-AF65-F5344CB8AC3E}">
        <p14:creationId xmlns:p14="http://schemas.microsoft.com/office/powerpoint/2010/main" val="2307275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BC71C5-13B9-4AED-9C56-10D7A13707BA}"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415681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5D80DFBB-28CC-4B88-B2CE-777A3A9F7CE2}" type="datetime1">
              <a:rPr lang="en-US"/>
              <a:pPr/>
              <a:t>9/9/2023</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79ED763-E1AE-4057-8500-24CBD8833942}" type="slidenum">
              <a:rPr lang="en-US"/>
              <a:pPr/>
              <a:t>‹#›</a:t>
            </a:fld>
            <a:endParaRPr lang="en-US"/>
          </a:p>
        </p:txBody>
      </p:sp>
    </p:spTree>
    <p:extLst>
      <p:ext uri="{BB962C8B-B14F-4D97-AF65-F5344CB8AC3E}">
        <p14:creationId xmlns:p14="http://schemas.microsoft.com/office/powerpoint/2010/main" val="1491856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FB31374-AA45-40CC-BDA1-C8F57D97B989}" type="datetime1">
              <a:rPr lang="en-US"/>
              <a:pPr/>
              <a:t>9/9/2023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470034-32F5-4B71-950D-44119006F3CD}" type="slidenum">
              <a:rPr lang="en-US"/>
              <a:pPr/>
              <a:t>‹#›</a:t>
            </a:fld>
            <a:endParaRPr lang="en-US"/>
          </a:p>
        </p:txBody>
      </p:sp>
    </p:spTree>
    <p:extLst>
      <p:ext uri="{BB962C8B-B14F-4D97-AF65-F5344CB8AC3E}">
        <p14:creationId xmlns:p14="http://schemas.microsoft.com/office/powerpoint/2010/main" val="114156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C54D40E-F03A-4512-A59F-7ECF87786A8F}" type="datetime1">
              <a:rPr lang="en-US"/>
              <a:pPr/>
              <a:t>9/9/2023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5BBEACA-41B9-49C9-A879-3E0450A16118}" type="slidenum">
              <a:rPr lang="en-US"/>
              <a:pPr/>
              <a:t>‹#›</a:t>
            </a:fld>
            <a:endParaRPr lang="en-US"/>
          </a:p>
        </p:txBody>
      </p:sp>
    </p:spTree>
    <p:extLst>
      <p:ext uri="{BB962C8B-B14F-4D97-AF65-F5344CB8AC3E}">
        <p14:creationId xmlns:p14="http://schemas.microsoft.com/office/powerpoint/2010/main" val="353422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4"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0" indent="0" algn="ctr">
              <a:buNone/>
              <a:defRPr>
                <a:solidFill>
                  <a:schemeClr val="tx1">
                    <a:tint val="75000"/>
                  </a:schemeClr>
                </a:solidFill>
              </a:defRPr>
            </a:lvl8pPr>
            <a:lvl9pPr marL="1828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6322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248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6"/>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4"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0" indent="0">
              <a:buNone/>
              <a:defRPr sz="700">
                <a:solidFill>
                  <a:schemeClr val="tx1">
                    <a:tint val="75000"/>
                  </a:schemeClr>
                </a:solidFill>
              </a:defRPr>
            </a:lvl8pPr>
            <a:lvl9pPr marL="182889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6252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2"/>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2"/>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0806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4" y="1023409"/>
            <a:ext cx="2020887"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4"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952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3479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24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BC71C5-13B9-4AED-9C56-10D7A13707BA}" type="datetimeFigureOut">
              <a:rPr lang="vi-VN" smtClean="0"/>
              <a:t>09/09/2023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4067155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82036"/>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1" y="956736"/>
            <a:ext cx="1504157" cy="31273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5648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4" indent="0">
              <a:buNone/>
              <a:defRPr sz="1000"/>
            </a:lvl4pPr>
            <a:lvl5pPr marL="914446" indent="0">
              <a:buNone/>
              <a:defRPr sz="1000"/>
            </a:lvl5pPr>
            <a:lvl6pPr marL="1143057" indent="0">
              <a:buNone/>
              <a:defRPr sz="1000"/>
            </a:lvl6pPr>
            <a:lvl7pPr marL="1371669" indent="0">
              <a:buNone/>
              <a:defRPr sz="1000"/>
            </a:lvl7pPr>
            <a:lvl8pPr marL="1600280" indent="0">
              <a:buNone/>
              <a:defRPr sz="1000"/>
            </a:lvl8pPr>
            <a:lvl9pPr marL="1828891"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9024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99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4"/>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4"/>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520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BC71C5-13B9-4AED-9C56-10D7A13707BA}"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580056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BC71C5-13B9-4AED-9C56-10D7A13707BA}" type="datetimeFigureOut">
              <a:rPr lang="vi-VN" smtClean="0"/>
              <a:t>09/09/2023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2493482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BC71C5-13B9-4AED-9C56-10D7A13707BA}" type="datetimeFigureOut">
              <a:rPr lang="vi-VN" smtClean="0"/>
              <a:t>09/09/2023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404760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BC71C5-13B9-4AED-9C56-10D7A13707BA}" type="datetimeFigureOut">
              <a:rPr lang="vi-VN" smtClean="0"/>
              <a:t>09/09/2023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966799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BC71C5-13B9-4AED-9C56-10D7A13707BA}"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352257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BC71C5-13B9-4AED-9C56-10D7A13707BA}" type="datetimeFigureOut">
              <a:rPr lang="vi-VN" smtClean="0"/>
              <a:t>09/09/2023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6196754-F7DD-44C2-9960-C77D19131957}" type="slidenum">
              <a:rPr lang="vi-VN" smtClean="0"/>
              <a:t>‹#›</a:t>
            </a:fld>
            <a:endParaRPr lang="vi-VN"/>
          </a:p>
        </p:txBody>
      </p:sp>
    </p:spTree>
    <p:extLst>
      <p:ext uri="{BB962C8B-B14F-4D97-AF65-F5344CB8AC3E}">
        <p14:creationId xmlns:p14="http://schemas.microsoft.com/office/powerpoint/2010/main" val="2441880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C71C5-13B9-4AED-9C56-10D7A13707BA}" type="datetimeFigureOut">
              <a:rPr lang="vi-VN" smtClean="0"/>
              <a:t>09/09/2023</a:t>
            </a:fld>
            <a:endParaRPr lang="vi-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96754-F7DD-44C2-9960-C77D19131957}" type="slidenum">
              <a:rPr lang="vi-VN" smtClean="0"/>
              <a:t>‹#›</a:t>
            </a:fld>
            <a:endParaRPr lang="vi-VN"/>
          </a:p>
        </p:txBody>
      </p:sp>
    </p:spTree>
    <p:extLst>
      <p:ext uri="{BB962C8B-B14F-4D97-AF65-F5344CB8AC3E}">
        <p14:creationId xmlns:p14="http://schemas.microsoft.com/office/powerpoint/2010/main" val="1065491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C74B5467-1481-422C-BBB6-35DE56205508}" type="datetime1">
              <a:rPr lang="en-US"/>
              <a:pPr/>
              <a:t>9/9/2023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8EADA912-5797-4964-8EB1-537894D8A6B1}" type="slidenum">
              <a:rPr lang="en-US"/>
              <a:pPr/>
              <a:t>‹#›</a:t>
            </a:fld>
            <a:endParaRPr lang="en-US"/>
          </a:p>
        </p:txBody>
      </p:sp>
    </p:spTree>
    <p:extLst>
      <p:ext uri="{BB962C8B-B14F-4D97-AF65-F5344CB8AC3E}">
        <p14:creationId xmlns:p14="http://schemas.microsoft.com/office/powerpoint/2010/main" val="34000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2"/>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9"/>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9/9/2023</a:t>
            </a:fld>
            <a:endParaRPr lang="en-US"/>
          </a:p>
        </p:txBody>
      </p:sp>
      <p:sp>
        <p:nvSpPr>
          <p:cNvPr id="5" name="Footer Placeholder 4"/>
          <p:cNvSpPr>
            <a:spLocks noGrp="1"/>
          </p:cNvSpPr>
          <p:nvPr>
            <p:ph type="ftr" sz="quarter" idx="3"/>
          </p:nvPr>
        </p:nvSpPr>
        <p:spPr>
          <a:xfrm>
            <a:off x="1562100" y="4237569"/>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9"/>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549100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2"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1"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7"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64BB1-F1D9-EA42-6E05-835E1AFAB460}"/>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710159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05162D-A9F0-7805-5D96-AC250522FAE2}"/>
              </a:ext>
            </a:extLst>
          </p:cNvPr>
          <p:cNvPicPr>
            <a:picLocks noChangeAspect="1"/>
          </p:cNvPicPr>
          <p:nvPr/>
        </p:nvPicPr>
        <p:blipFill>
          <a:blip r:embed="rId2"/>
          <a:stretch>
            <a:fillRect/>
          </a:stretch>
        </p:blipFill>
        <p:spPr>
          <a:xfrm>
            <a:off x="3302000" y="5242420"/>
            <a:ext cx="5842000" cy="1615580"/>
          </a:xfrm>
          <a:prstGeom prst="rect">
            <a:avLst/>
          </a:prstGeom>
        </p:spPr>
      </p:pic>
      <p:pic>
        <p:nvPicPr>
          <p:cNvPr id="3" name="Picture 2">
            <a:extLst>
              <a:ext uri="{FF2B5EF4-FFF2-40B4-BE49-F238E27FC236}">
                <a16:creationId xmlns:a16="http://schemas.microsoft.com/office/drawing/2014/main" id="{060403FE-4797-C1D2-76A6-E73EE4363C7A}"/>
              </a:ext>
            </a:extLst>
          </p:cNvPr>
          <p:cNvPicPr>
            <a:picLocks noChangeAspect="1"/>
          </p:cNvPicPr>
          <p:nvPr/>
        </p:nvPicPr>
        <p:blipFill>
          <a:blip r:embed="rId3"/>
          <a:stretch>
            <a:fillRect/>
          </a:stretch>
        </p:blipFill>
        <p:spPr>
          <a:xfrm>
            <a:off x="0" y="0"/>
            <a:ext cx="9144000" cy="3960650"/>
          </a:xfrm>
          <a:prstGeom prst="rect">
            <a:avLst/>
          </a:prstGeom>
        </p:spPr>
      </p:pic>
      <p:sp>
        <p:nvSpPr>
          <p:cNvPr id="12" name="Title 1">
            <a:extLst>
              <a:ext uri="{FF2B5EF4-FFF2-40B4-BE49-F238E27FC236}">
                <a16:creationId xmlns:a16="http://schemas.microsoft.com/office/drawing/2014/main" id="{CA653C46-D930-99AF-FBFD-326426AFF036}"/>
              </a:ext>
            </a:extLst>
          </p:cNvPr>
          <p:cNvSpPr>
            <a:spLocks noGrp="1"/>
          </p:cNvSpPr>
          <p:nvPr>
            <p:ph type="title"/>
          </p:nvPr>
        </p:nvSpPr>
        <p:spPr>
          <a:xfrm>
            <a:off x="2712720" y="4618480"/>
            <a:ext cx="3352800" cy="990600"/>
          </a:xfrm>
        </p:spPr>
        <p:txBody>
          <a:bodyPr/>
          <a:lstStyle/>
          <a:p>
            <a:pPr algn="l"/>
            <a:r>
              <a:rPr lang="en-US" sz="2400" b="1">
                <a:latin typeface="Myriad Pro"/>
              </a:rPr>
              <a:t>Máy Đục</a:t>
            </a:r>
            <a:br>
              <a:rPr lang="en-US" sz="2000" b="1">
                <a:latin typeface="Myriad Pro"/>
              </a:rPr>
            </a:br>
            <a:r>
              <a:rPr lang="en-US" sz="2000" i="1">
                <a:latin typeface="Myriad Pro"/>
              </a:rPr>
              <a:t>Công suất: 200KN</a:t>
            </a:r>
          </a:p>
        </p:txBody>
      </p:sp>
      <p:sp>
        <p:nvSpPr>
          <p:cNvPr id="14" name="Title 1">
            <a:extLst>
              <a:ext uri="{FF2B5EF4-FFF2-40B4-BE49-F238E27FC236}">
                <a16:creationId xmlns:a16="http://schemas.microsoft.com/office/drawing/2014/main" id="{4FB8885E-C589-CD66-DD2D-F0FC9C191DEF}"/>
              </a:ext>
            </a:extLst>
          </p:cNvPr>
          <p:cNvSpPr txBox="1">
            <a:spLocks/>
          </p:cNvSpPr>
          <p:nvPr/>
        </p:nvSpPr>
        <p:spPr>
          <a:xfrm>
            <a:off x="2712720" y="3869210"/>
            <a:ext cx="33528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latin typeface="Myriad Pro"/>
              </a:rPr>
              <a:t>Puching Machine</a:t>
            </a:r>
            <a:br>
              <a:rPr lang="en-US" sz="2000" b="1">
                <a:latin typeface="Myriad Pro"/>
              </a:rPr>
            </a:br>
            <a:r>
              <a:rPr lang="en-US" sz="1800" i="1">
                <a:latin typeface="Myriad Pro"/>
              </a:rPr>
              <a:t>Capacity: 200KN</a:t>
            </a:r>
          </a:p>
        </p:txBody>
      </p:sp>
    </p:spTree>
    <p:extLst>
      <p:ext uri="{BB962C8B-B14F-4D97-AF65-F5344CB8AC3E}">
        <p14:creationId xmlns:p14="http://schemas.microsoft.com/office/powerpoint/2010/main" val="4143057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05162D-A9F0-7805-5D96-AC250522FAE2}"/>
              </a:ext>
            </a:extLst>
          </p:cNvPr>
          <p:cNvPicPr>
            <a:picLocks noChangeAspect="1"/>
          </p:cNvPicPr>
          <p:nvPr/>
        </p:nvPicPr>
        <p:blipFill>
          <a:blip r:embed="rId2"/>
          <a:stretch>
            <a:fillRect/>
          </a:stretch>
        </p:blipFill>
        <p:spPr>
          <a:xfrm>
            <a:off x="3302000" y="5242420"/>
            <a:ext cx="5842000" cy="1615580"/>
          </a:xfrm>
          <a:prstGeom prst="rect">
            <a:avLst/>
          </a:prstGeom>
        </p:spPr>
      </p:pic>
      <p:sp>
        <p:nvSpPr>
          <p:cNvPr id="12" name="Title 1">
            <a:extLst>
              <a:ext uri="{FF2B5EF4-FFF2-40B4-BE49-F238E27FC236}">
                <a16:creationId xmlns:a16="http://schemas.microsoft.com/office/drawing/2014/main" id="{CA653C46-D930-99AF-FBFD-326426AFF036}"/>
              </a:ext>
            </a:extLst>
          </p:cNvPr>
          <p:cNvSpPr>
            <a:spLocks noGrp="1"/>
          </p:cNvSpPr>
          <p:nvPr>
            <p:ph type="title"/>
          </p:nvPr>
        </p:nvSpPr>
        <p:spPr>
          <a:xfrm>
            <a:off x="599440" y="4487690"/>
            <a:ext cx="3352800" cy="990600"/>
          </a:xfrm>
        </p:spPr>
        <p:txBody>
          <a:bodyPr/>
          <a:lstStyle/>
          <a:p>
            <a:pPr algn="l"/>
            <a:r>
              <a:rPr lang="en-US" sz="2400" b="1">
                <a:latin typeface="Myriad Pro"/>
              </a:rPr>
              <a:t>Máy Đục</a:t>
            </a:r>
            <a:br>
              <a:rPr lang="en-US" sz="2000" b="1">
                <a:latin typeface="Myriad Pro"/>
              </a:rPr>
            </a:br>
            <a:r>
              <a:rPr lang="en-US" sz="1800" i="1">
                <a:latin typeface="Myriad Pro"/>
              </a:rPr>
              <a:t>Công suất: 200KN</a:t>
            </a:r>
          </a:p>
        </p:txBody>
      </p:sp>
      <p:sp>
        <p:nvSpPr>
          <p:cNvPr id="14" name="Title 1">
            <a:extLst>
              <a:ext uri="{FF2B5EF4-FFF2-40B4-BE49-F238E27FC236}">
                <a16:creationId xmlns:a16="http://schemas.microsoft.com/office/drawing/2014/main" id="{4FB8885E-C589-CD66-DD2D-F0FC9C191DEF}"/>
              </a:ext>
            </a:extLst>
          </p:cNvPr>
          <p:cNvSpPr txBox="1">
            <a:spLocks/>
          </p:cNvSpPr>
          <p:nvPr/>
        </p:nvSpPr>
        <p:spPr>
          <a:xfrm>
            <a:off x="579120" y="3659013"/>
            <a:ext cx="33528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latin typeface="Myriad Pro"/>
              </a:rPr>
              <a:t>Puching Machine</a:t>
            </a:r>
            <a:br>
              <a:rPr lang="en-US" sz="2000" b="1">
                <a:latin typeface="Myriad Pro"/>
              </a:rPr>
            </a:br>
            <a:r>
              <a:rPr lang="en-US" sz="1800" i="1">
                <a:latin typeface="Myriad Pro"/>
              </a:rPr>
              <a:t>Capacity: 200KN</a:t>
            </a:r>
          </a:p>
        </p:txBody>
      </p:sp>
      <p:pic>
        <p:nvPicPr>
          <p:cNvPr id="4" name="Picture 3">
            <a:extLst>
              <a:ext uri="{FF2B5EF4-FFF2-40B4-BE49-F238E27FC236}">
                <a16:creationId xmlns:a16="http://schemas.microsoft.com/office/drawing/2014/main" id="{7FA55D0A-5093-E2EB-2676-A0556068C25E}"/>
              </a:ext>
            </a:extLst>
          </p:cNvPr>
          <p:cNvPicPr>
            <a:picLocks noChangeAspect="1"/>
          </p:cNvPicPr>
          <p:nvPr/>
        </p:nvPicPr>
        <p:blipFill>
          <a:blip r:embed="rId3"/>
          <a:stretch>
            <a:fillRect/>
          </a:stretch>
        </p:blipFill>
        <p:spPr>
          <a:xfrm>
            <a:off x="0" y="-38494"/>
            <a:ext cx="9144000" cy="3681843"/>
          </a:xfrm>
          <a:prstGeom prst="rect">
            <a:avLst/>
          </a:prstGeom>
        </p:spPr>
      </p:pic>
      <p:sp>
        <p:nvSpPr>
          <p:cNvPr id="5" name="Title 1">
            <a:extLst>
              <a:ext uri="{FF2B5EF4-FFF2-40B4-BE49-F238E27FC236}">
                <a16:creationId xmlns:a16="http://schemas.microsoft.com/office/drawing/2014/main" id="{8FDB01C6-2977-CAF8-2FAF-DD86D690BC86}"/>
              </a:ext>
            </a:extLst>
          </p:cNvPr>
          <p:cNvSpPr txBox="1">
            <a:spLocks/>
          </p:cNvSpPr>
          <p:nvPr/>
        </p:nvSpPr>
        <p:spPr bwMode="auto">
          <a:xfrm>
            <a:off x="4998720" y="4487690"/>
            <a:ext cx="3352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sz="2400" b="1">
                <a:latin typeface="Myriad Pro"/>
              </a:rPr>
              <a:t>Máy Chấn</a:t>
            </a:r>
            <a:br>
              <a:rPr lang="en-US" sz="2000" b="1">
                <a:latin typeface="Myriad Pro"/>
              </a:rPr>
            </a:br>
            <a:r>
              <a:rPr lang="en-US" sz="1800" i="1">
                <a:latin typeface="Myriad Pro"/>
              </a:rPr>
              <a:t>Công suất: 60 tấn</a:t>
            </a:r>
          </a:p>
        </p:txBody>
      </p:sp>
      <p:sp>
        <p:nvSpPr>
          <p:cNvPr id="6" name="Title 1">
            <a:extLst>
              <a:ext uri="{FF2B5EF4-FFF2-40B4-BE49-F238E27FC236}">
                <a16:creationId xmlns:a16="http://schemas.microsoft.com/office/drawing/2014/main" id="{5F56DA65-FCB7-5DE6-B978-8201ECAFB285}"/>
              </a:ext>
            </a:extLst>
          </p:cNvPr>
          <p:cNvSpPr txBox="1">
            <a:spLocks/>
          </p:cNvSpPr>
          <p:nvPr/>
        </p:nvSpPr>
        <p:spPr>
          <a:xfrm>
            <a:off x="4978400" y="3659013"/>
            <a:ext cx="33528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latin typeface="Myriad Pro"/>
              </a:rPr>
              <a:t>Bending Machine</a:t>
            </a:r>
            <a:br>
              <a:rPr lang="en-US" sz="2000" b="1">
                <a:latin typeface="Myriad Pro"/>
              </a:rPr>
            </a:br>
            <a:r>
              <a:rPr lang="en-US" sz="1800" i="1">
                <a:latin typeface="Myriad Pro"/>
              </a:rPr>
              <a:t>Capacity: 60 tons</a:t>
            </a:r>
          </a:p>
        </p:txBody>
      </p:sp>
    </p:spTree>
    <p:extLst>
      <p:ext uri="{BB962C8B-B14F-4D97-AF65-F5344CB8AC3E}">
        <p14:creationId xmlns:p14="http://schemas.microsoft.com/office/powerpoint/2010/main" val="249548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05162D-A9F0-7805-5D96-AC250522FAE2}"/>
              </a:ext>
            </a:extLst>
          </p:cNvPr>
          <p:cNvPicPr>
            <a:picLocks noChangeAspect="1"/>
          </p:cNvPicPr>
          <p:nvPr/>
        </p:nvPicPr>
        <p:blipFill>
          <a:blip r:embed="rId2"/>
          <a:stretch>
            <a:fillRect/>
          </a:stretch>
        </p:blipFill>
        <p:spPr>
          <a:xfrm>
            <a:off x="3302000" y="5242420"/>
            <a:ext cx="5842000" cy="1615580"/>
          </a:xfrm>
          <a:prstGeom prst="rect">
            <a:avLst/>
          </a:prstGeom>
        </p:spPr>
      </p:pic>
      <p:sp>
        <p:nvSpPr>
          <p:cNvPr id="12" name="Title 1">
            <a:extLst>
              <a:ext uri="{FF2B5EF4-FFF2-40B4-BE49-F238E27FC236}">
                <a16:creationId xmlns:a16="http://schemas.microsoft.com/office/drawing/2014/main" id="{CA653C46-D930-99AF-FBFD-326426AFF036}"/>
              </a:ext>
            </a:extLst>
          </p:cNvPr>
          <p:cNvSpPr>
            <a:spLocks noGrp="1"/>
          </p:cNvSpPr>
          <p:nvPr>
            <p:ph type="title"/>
          </p:nvPr>
        </p:nvSpPr>
        <p:spPr>
          <a:xfrm>
            <a:off x="579120" y="4649613"/>
            <a:ext cx="3352800" cy="990600"/>
          </a:xfrm>
        </p:spPr>
        <p:txBody>
          <a:bodyPr/>
          <a:lstStyle/>
          <a:p>
            <a:pPr algn="l"/>
            <a:r>
              <a:rPr lang="en-US" sz="2400" b="1">
                <a:latin typeface="Myriad Pro"/>
              </a:rPr>
              <a:t>Máy Đóng Ép</a:t>
            </a:r>
            <a:br>
              <a:rPr lang="en-US" sz="2000" b="1">
                <a:latin typeface="Myriad Pro"/>
              </a:rPr>
            </a:br>
            <a:r>
              <a:rPr lang="en-US" sz="1800" i="1">
                <a:latin typeface="Myriad Pro"/>
              </a:rPr>
              <a:t>Công suất: 60 tấn</a:t>
            </a:r>
          </a:p>
        </p:txBody>
      </p:sp>
      <p:sp>
        <p:nvSpPr>
          <p:cNvPr id="14" name="Title 1">
            <a:extLst>
              <a:ext uri="{FF2B5EF4-FFF2-40B4-BE49-F238E27FC236}">
                <a16:creationId xmlns:a16="http://schemas.microsoft.com/office/drawing/2014/main" id="{4FB8885E-C589-CD66-DD2D-F0FC9C191DEF}"/>
              </a:ext>
            </a:extLst>
          </p:cNvPr>
          <p:cNvSpPr txBox="1">
            <a:spLocks/>
          </p:cNvSpPr>
          <p:nvPr/>
        </p:nvSpPr>
        <p:spPr>
          <a:xfrm>
            <a:off x="558800" y="3820936"/>
            <a:ext cx="33528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latin typeface="Myriad Pro"/>
              </a:rPr>
              <a:t>Stamping Machine</a:t>
            </a:r>
            <a:br>
              <a:rPr lang="en-US" sz="2000" b="1">
                <a:latin typeface="Myriad Pro"/>
              </a:rPr>
            </a:br>
            <a:r>
              <a:rPr lang="en-US" sz="1800" i="1">
                <a:latin typeface="Myriad Pro"/>
              </a:rPr>
              <a:t>Capacity: 60 tons</a:t>
            </a:r>
          </a:p>
        </p:txBody>
      </p:sp>
      <p:sp>
        <p:nvSpPr>
          <p:cNvPr id="5" name="Title 1">
            <a:extLst>
              <a:ext uri="{FF2B5EF4-FFF2-40B4-BE49-F238E27FC236}">
                <a16:creationId xmlns:a16="http://schemas.microsoft.com/office/drawing/2014/main" id="{8FDB01C6-2977-CAF8-2FAF-DD86D690BC86}"/>
              </a:ext>
            </a:extLst>
          </p:cNvPr>
          <p:cNvSpPr txBox="1">
            <a:spLocks/>
          </p:cNvSpPr>
          <p:nvPr/>
        </p:nvSpPr>
        <p:spPr bwMode="auto">
          <a:xfrm>
            <a:off x="5212082" y="4649613"/>
            <a:ext cx="3352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a:r>
              <a:rPr lang="en-US" sz="2400" b="1">
                <a:latin typeface="Myriad Pro"/>
              </a:rPr>
              <a:t>Máy Hàn</a:t>
            </a:r>
            <a:br>
              <a:rPr lang="en-US" sz="2000" b="1">
                <a:latin typeface="Myriad Pro"/>
              </a:rPr>
            </a:br>
            <a:r>
              <a:rPr lang="en-US" sz="1800" i="1">
                <a:latin typeface="Myriad Pro"/>
              </a:rPr>
              <a:t>Công suất: 4 lần / phút</a:t>
            </a:r>
          </a:p>
        </p:txBody>
      </p:sp>
      <p:sp>
        <p:nvSpPr>
          <p:cNvPr id="6" name="Title 1">
            <a:extLst>
              <a:ext uri="{FF2B5EF4-FFF2-40B4-BE49-F238E27FC236}">
                <a16:creationId xmlns:a16="http://schemas.microsoft.com/office/drawing/2014/main" id="{5F56DA65-FCB7-5DE6-B978-8201ECAFB285}"/>
              </a:ext>
            </a:extLst>
          </p:cNvPr>
          <p:cNvSpPr txBox="1">
            <a:spLocks/>
          </p:cNvSpPr>
          <p:nvPr/>
        </p:nvSpPr>
        <p:spPr>
          <a:xfrm>
            <a:off x="5191762" y="3820936"/>
            <a:ext cx="33528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latin typeface="Myriad Pro"/>
              </a:rPr>
              <a:t>Welding Machine</a:t>
            </a:r>
            <a:br>
              <a:rPr lang="en-US" sz="2000" b="1">
                <a:latin typeface="Myriad Pro"/>
              </a:rPr>
            </a:br>
            <a:r>
              <a:rPr lang="en-US" sz="1800" i="1">
                <a:latin typeface="Myriad Pro"/>
              </a:rPr>
              <a:t>Capacity: 4 sec / min</a:t>
            </a:r>
          </a:p>
        </p:txBody>
      </p:sp>
      <p:pic>
        <p:nvPicPr>
          <p:cNvPr id="3" name="Picture 2">
            <a:extLst>
              <a:ext uri="{FF2B5EF4-FFF2-40B4-BE49-F238E27FC236}">
                <a16:creationId xmlns:a16="http://schemas.microsoft.com/office/drawing/2014/main" id="{FA9E0AEB-27BE-4F46-DDFA-C65E55A2F9E8}"/>
              </a:ext>
            </a:extLst>
          </p:cNvPr>
          <p:cNvPicPr>
            <a:picLocks noChangeAspect="1"/>
          </p:cNvPicPr>
          <p:nvPr/>
        </p:nvPicPr>
        <p:blipFill>
          <a:blip r:embed="rId3"/>
          <a:stretch>
            <a:fillRect/>
          </a:stretch>
        </p:blipFill>
        <p:spPr>
          <a:xfrm>
            <a:off x="0" y="0"/>
            <a:ext cx="9144000" cy="3977985"/>
          </a:xfrm>
          <a:prstGeom prst="rect">
            <a:avLst/>
          </a:prstGeom>
        </p:spPr>
      </p:pic>
    </p:spTree>
    <p:extLst>
      <p:ext uri="{BB962C8B-B14F-4D97-AF65-F5344CB8AC3E}">
        <p14:creationId xmlns:p14="http://schemas.microsoft.com/office/powerpoint/2010/main" val="1369608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05162D-A9F0-7805-5D96-AC250522FAE2}"/>
              </a:ext>
            </a:extLst>
          </p:cNvPr>
          <p:cNvPicPr>
            <a:picLocks noChangeAspect="1"/>
          </p:cNvPicPr>
          <p:nvPr/>
        </p:nvPicPr>
        <p:blipFill>
          <a:blip r:embed="rId2"/>
          <a:stretch>
            <a:fillRect/>
          </a:stretch>
        </p:blipFill>
        <p:spPr>
          <a:xfrm>
            <a:off x="3302000" y="5242420"/>
            <a:ext cx="5842000" cy="1615580"/>
          </a:xfrm>
          <a:prstGeom prst="rect">
            <a:avLst/>
          </a:prstGeom>
        </p:spPr>
      </p:pic>
      <p:sp>
        <p:nvSpPr>
          <p:cNvPr id="7" name="Title 1">
            <a:extLst>
              <a:ext uri="{FF2B5EF4-FFF2-40B4-BE49-F238E27FC236}">
                <a16:creationId xmlns:a16="http://schemas.microsoft.com/office/drawing/2014/main" id="{3F9D74B6-0D78-A148-B289-217C1D32F8E5}"/>
              </a:ext>
            </a:extLst>
          </p:cNvPr>
          <p:cNvSpPr>
            <a:spLocks noGrp="1"/>
          </p:cNvSpPr>
          <p:nvPr>
            <p:ph type="title"/>
          </p:nvPr>
        </p:nvSpPr>
        <p:spPr>
          <a:xfrm>
            <a:off x="680720" y="4221410"/>
            <a:ext cx="8209280" cy="1828800"/>
          </a:xfrm>
        </p:spPr>
        <p:txBody>
          <a:bodyPr/>
          <a:lstStyle/>
          <a:p>
            <a:pPr algn="l">
              <a:lnSpc>
                <a:spcPct val="110000"/>
              </a:lnSpc>
              <a:spcBef>
                <a:spcPts val="1200"/>
              </a:spcBef>
            </a:pPr>
            <a:r>
              <a:rPr lang="vi-VN" sz="2200" i="1">
                <a:latin typeface="Myriad Pro"/>
              </a:rPr>
              <a:t>Power coating system following of Gema standard (Germany). </a:t>
            </a:r>
            <a:br>
              <a:rPr lang="vi-VN" sz="2200" i="1">
                <a:latin typeface="Myriad Pro"/>
              </a:rPr>
            </a:br>
            <a:r>
              <a:rPr lang="vi-VN" sz="2200" i="1">
                <a:latin typeface="Myriad Pro"/>
              </a:rPr>
              <a:t>Testing: TCVN 2097:1993.</a:t>
            </a:r>
            <a:br>
              <a:rPr lang="vi-VN" sz="2200" i="1">
                <a:latin typeface="Myriad Pro"/>
              </a:rPr>
            </a:br>
            <a:r>
              <a:rPr lang="vi-VN" sz="2200" i="1">
                <a:latin typeface="Myriad Pro"/>
              </a:rPr>
              <a:t>Hệ thống sơn tĩnh điện theo tiêu chuẩn của Đức.</a:t>
            </a:r>
            <a:br>
              <a:rPr lang="vi-VN" sz="2200" i="1">
                <a:latin typeface="Myriad Pro"/>
              </a:rPr>
            </a:br>
            <a:r>
              <a:rPr lang="vi-VN" sz="2200" i="1">
                <a:latin typeface="Myriad Pro"/>
              </a:rPr>
              <a:t>Kiểm tra: TCVN 2097:1993.</a:t>
            </a:r>
            <a:endParaRPr lang="en-US" sz="2200" i="1">
              <a:latin typeface="Myriad Pro"/>
            </a:endParaRPr>
          </a:p>
        </p:txBody>
      </p:sp>
      <p:pic>
        <p:nvPicPr>
          <p:cNvPr id="8" name="Picture 7" descr="son3.jpg_1245721764.jpg">
            <a:extLst>
              <a:ext uri="{FF2B5EF4-FFF2-40B4-BE49-F238E27FC236}">
                <a16:creationId xmlns:a16="http://schemas.microsoft.com/office/drawing/2014/main" id="{E33F568B-7B67-CEE6-3CCF-EC5F58466EA3}"/>
              </a:ext>
            </a:extLst>
          </p:cNvPr>
          <p:cNvPicPr>
            <a:picLocks noChangeAspect="1"/>
          </p:cNvPicPr>
          <p:nvPr/>
        </p:nvPicPr>
        <p:blipFill>
          <a:blip r:embed="rId3"/>
          <a:stretch>
            <a:fillRect/>
          </a:stretch>
        </p:blipFill>
        <p:spPr>
          <a:xfrm>
            <a:off x="1666240" y="274320"/>
            <a:ext cx="6238240" cy="3982720"/>
          </a:xfrm>
          <a:prstGeom prst="roundRect">
            <a:avLst>
              <a:gd name="adj" fmla="val 16667"/>
            </a:avLst>
          </a:prstGeom>
          <a:ln>
            <a:solidFill>
              <a:schemeClr val="bg1"/>
            </a:solidFill>
          </a:ln>
          <a:effectLst>
            <a:glow rad="2286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40736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05162D-A9F0-7805-5D96-AC250522FAE2}"/>
              </a:ext>
            </a:extLst>
          </p:cNvPr>
          <p:cNvPicPr>
            <a:picLocks noChangeAspect="1"/>
          </p:cNvPicPr>
          <p:nvPr/>
        </p:nvPicPr>
        <p:blipFill>
          <a:blip r:embed="rId2"/>
          <a:stretch>
            <a:fillRect/>
          </a:stretch>
        </p:blipFill>
        <p:spPr>
          <a:xfrm>
            <a:off x="3302000" y="5242420"/>
            <a:ext cx="5842000" cy="1615580"/>
          </a:xfrm>
          <a:prstGeom prst="rect">
            <a:avLst/>
          </a:prstGeom>
        </p:spPr>
      </p:pic>
      <p:sp>
        <p:nvSpPr>
          <p:cNvPr id="5" name="TextBox 4">
            <a:extLst>
              <a:ext uri="{FF2B5EF4-FFF2-40B4-BE49-F238E27FC236}">
                <a16:creationId xmlns:a16="http://schemas.microsoft.com/office/drawing/2014/main" id="{B8805968-5524-25BA-8FAC-32D2F356AD35}"/>
              </a:ext>
            </a:extLst>
          </p:cNvPr>
          <p:cNvSpPr txBox="1"/>
          <p:nvPr/>
        </p:nvSpPr>
        <p:spPr>
          <a:xfrm>
            <a:off x="4429759" y="312572"/>
            <a:ext cx="4734559" cy="4862870"/>
          </a:xfrm>
          <a:prstGeom prst="rect">
            <a:avLst/>
          </a:prstGeom>
          <a:noFill/>
        </p:spPr>
        <p:txBody>
          <a:bodyPr wrap="square">
            <a:spAutoFit/>
          </a:bodyPr>
          <a:lstStyle/>
          <a:p>
            <a:pPr marL="285750" indent="-285750" eaLnBrk="1" hangingPunct="1">
              <a:buFont typeface="Wingdings" panose="05000000000000000000" pitchFamily="2" charset="2"/>
              <a:buChar char="q"/>
              <a:defRPr/>
            </a:pPr>
            <a:r>
              <a:rPr lang="en-US" sz="1550">
                <a:latin typeface="Myriad Pro"/>
                <a:cs typeface="Arial" panose="020B0604020202020204" pitchFamily="34" charset="0"/>
              </a:rPr>
              <a:t>Delivery the highest quality, user-friendly and carefully packaged products.</a:t>
            </a:r>
          </a:p>
          <a:p>
            <a:pPr marL="285750" indent="-285750" eaLnBrk="1" hangingPunct="1">
              <a:buFont typeface="Wingdings" panose="05000000000000000000" pitchFamily="2" charset="2"/>
              <a:buChar char="q"/>
              <a:defRPr/>
            </a:pPr>
            <a:r>
              <a:rPr lang="en-US" sz="1550">
                <a:latin typeface="Myriad Pro"/>
                <a:cs typeface="Arial" panose="020B0604020202020204" pitchFamily="34" charset="0"/>
              </a:rPr>
              <a:t>Provide full product information to customers.</a:t>
            </a:r>
          </a:p>
          <a:p>
            <a:pPr marL="285750" indent="-285750" eaLnBrk="1" hangingPunct="1">
              <a:buFont typeface="Wingdings" panose="05000000000000000000" pitchFamily="2" charset="2"/>
              <a:buChar char="q"/>
              <a:defRPr/>
            </a:pPr>
            <a:r>
              <a:rPr lang="en-US" sz="1550">
                <a:latin typeface="Myriad Pro"/>
                <a:cs typeface="Arial" panose="020B0604020202020204" pitchFamily="34" charset="0"/>
              </a:rPr>
              <a:t>Support customers in instructions and system installation.</a:t>
            </a:r>
          </a:p>
          <a:p>
            <a:pPr marL="285750" indent="-285750" eaLnBrk="1" hangingPunct="1">
              <a:buFont typeface="Wingdings" panose="05000000000000000000" pitchFamily="2" charset="2"/>
              <a:buChar char="q"/>
              <a:defRPr/>
            </a:pPr>
            <a:r>
              <a:rPr lang="en-US" sz="1550">
                <a:latin typeface="Myriad Pro"/>
                <a:cs typeface="Arial" panose="020B0604020202020204" pitchFamily="34" charset="0"/>
              </a:rPr>
              <a:t>Ensure products are delivered on-time, right</a:t>
            </a:r>
          </a:p>
          <a:p>
            <a:pPr marL="285750" indent="-285750" eaLnBrk="1" hangingPunct="1">
              <a:buFont typeface="Wingdings" panose="05000000000000000000" pitchFamily="2" charset="2"/>
              <a:buChar char="q"/>
              <a:defRPr/>
            </a:pPr>
            <a:r>
              <a:rPr lang="vi-VN" sz="1550">
                <a:latin typeface="Myriad Pro"/>
                <a:cs typeface="Arial" panose="020B0604020202020204" pitchFamily="34" charset="0"/>
              </a:rPr>
              <a:t>Always try to be flexible in designing and manufacturing according to customer requirements.</a:t>
            </a:r>
          </a:p>
          <a:p>
            <a:pPr marL="285750" indent="-285750" eaLnBrk="1" hangingPunct="1">
              <a:buFont typeface="Wingdings" panose="05000000000000000000" pitchFamily="2" charset="2"/>
              <a:buChar char="q"/>
              <a:defRPr/>
            </a:pPr>
            <a:endParaRPr lang="vi-VN" sz="1550">
              <a:latin typeface="Myriad Pro"/>
              <a:cs typeface="Arial" panose="020B0604020202020204" pitchFamily="34" charset="0"/>
            </a:endParaRPr>
          </a:p>
          <a:p>
            <a:pPr marL="285750" indent="-285750" eaLnBrk="1" hangingPunct="1">
              <a:buFont typeface="Wingdings" panose="05000000000000000000" pitchFamily="2" charset="2"/>
              <a:buChar char="q"/>
              <a:defRPr/>
            </a:pPr>
            <a:r>
              <a:rPr lang="vi-VN" sz="1550">
                <a:latin typeface="Myriad Pro"/>
                <a:cs typeface="Arial" panose="020B0604020202020204" pitchFamily="34" charset="0"/>
              </a:rPr>
              <a:t>Cung cấp các sản phẩm chất lượng cao, thân thiện với người dùng và được đóng gói cẩn thận.</a:t>
            </a:r>
          </a:p>
          <a:p>
            <a:pPr marL="285750" indent="-285750" eaLnBrk="1" hangingPunct="1">
              <a:buFont typeface="Wingdings" panose="05000000000000000000" pitchFamily="2" charset="2"/>
              <a:buChar char="q"/>
              <a:defRPr/>
            </a:pPr>
            <a:r>
              <a:rPr lang="vi-VN" sz="1550">
                <a:latin typeface="Myriad Pro"/>
                <a:cs typeface="Arial" panose="020B0604020202020204" pitchFamily="34" charset="0"/>
              </a:rPr>
              <a:t>Cung cấp đầy đủ thông tin về sản phẩm cho khách hàng.</a:t>
            </a:r>
          </a:p>
          <a:p>
            <a:pPr marL="285750" indent="-285750" eaLnBrk="1" hangingPunct="1">
              <a:buFont typeface="Wingdings" panose="05000000000000000000" pitchFamily="2" charset="2"/>
              <a:buChar char="q"/>
              <a:defRPr/>
            </a:pPr>
            <a:r>
              <a:rPr lang="vi-VN" sz="1550">
                <a:latin typeface="Myriad Pro"/>
                <a:cs typeface="Arial" panose="020B0604020202020204" pitchFamily="34" charset="0"/>
              </a:rPr>
              <a:t>Hỗ trợ khách hàng trong việc hướng dẫn và lắp đặt hệ thống.</a:t>
            </a:r>
          </a:p>
          <a:p>
            <a:pPr marL="285750" indent="-285750" eaLnBrk="1" hangingPunct="1">
              <a:buFont typeface="Wingdings" panose="05000000000000000000" pitchFamily="2" charset="2"/>
              <a:buChar char="q"/>
              <a:defRPr/>
            </a:pPr>
            <a:r>
              <a:rPr lang="vi-VN" sz="1550">
                <a:latin typeface="Myriad Pro"/>
                <a:cs typeface="Arial" panose="020B0604020202020204" pitchFamily="34" charset="0"/>
              </a:rPr>
              <a:t>Bảo đảm giao hàng đúng thời gian, số lượng và chất lượng như cam kết.</a:t>
            </a:r>
          </a:p>
          <a:p>
            <a:pPr marL="285750" indent="-285750" eaLnBrk="1" hangingPunct="1">
              <a:buFont typeface="Wingdings" panose="05000000000000000000" pitchFamily="2" charset="2"/>
              <a:buChar char="q"/>
              <a:defRPr/>
            </a:pPr>
            <a:r>
              <a:rPr lang="vi-VN" sz="1550">
                <a:latin typeface="Myriad Pro"/>
                <a:cs typeface="Arial" panose="020B0604020202020204" pitchFamily="34" charset="0"/>
              </a:rPr>
              <a:t>Luôn nỗ lực linh hoạt trong khâu thiết kế và sản xuất theo những yêu cầu của khách hàng.</a:t>
            </a:r>
          </a:p>
        </p:txBody>
      </p:sp>
      <p:sp>
        <p:nvSpPr>
          <p:cNvPr id="10" name="TextBox 9">
            <a:extLst>
              <a:ext uri="{FF2B5EF4-FFF2-40B4-BE49-F238E27FC236}">
                <a16:creationId xmlns:a16="http://schemas.microsoft.com/office/drawing/2014/main" id="{A75CEC03-DE30-F03F-EC3D-01B55CC58EBA}"/>
              </a:ext>
            </a:extLst>
          </p:cNvPr>
          <p:cNvSpPr txBox="1"/>
          <p:nvPr/>
        </p:nvSpPr>
        <p:spPr>
          <a:xfrm>
            <a:off x="101601" y="731520"/>
            <a:ext cx="3972559" cy="3016210"/>
          </a:xfrm>
          <a:prstGeom prst="rect">
            <a:avLst/>
          </a:prstGeom>
          <a:noFill/>
        </p:spPr>
        <p:txBody>
          <a:bodyPr wrap="square" rtlCol="0">
            <a:spAutoFit/>
          </a:bodyPr>
          <a:lstStyle/>
          <a:p>
            <a:r>
              <a:rPr lang="en-US" sz="3800" b="1">
                <a:solidFill>
                  <a:srgbClr val="0070C0"/>
                </a:solidFill>
                <a:latin typeface="Myriad Pro"/>
              </a:rPr>
              <a:t>WE ARE COMMITED TO: CHÚNG TÔI CAM KẾT:</a:t>
            </a:r>
          </a:p>
          <a:p>
            <a:endParaRPr lang="en-US" sz="3800" b="1">
              <a:solidFill>
                <a:srgbClr val="0070C0"/>
              </a:solidFill>
              <a:latin typeface="Myriad Pro"/>
            </a:endParaRPr>
          </a:p>
        </p:txBody>
      </p:sp>
      <p:pic>
        <p:nvPicPr>
          <p:cNvPr id="11" name="Picture 10" descr="2247354856_9b83006125_o.jpg">
            <a:extLst>
              <a:ext uri="{FF2B5EF4-FFF2-40B4-BE49-F238E27FC236}">
                <a16:creationId xmlns:a16="http://schemas.microsoft.com/office/drawing/2014/main" id="{5C0679F9-E9E9-68BD-CD97-14C044B85BBA}"/>
              </a:ext>
            </a:extLst>
          </p:cNvPr>
          <p:cNvPicPr>
            <a:picLocks noChangeAspect="1"/>
          </p:cNvPicPr>
          <p:nvPr/>
        </p:nvPicPr>
        <p:blipFill>
          <a:blip r:embed="rId3"/>
          <a:stretch>
            <a:fillRect/>
          </a:stretch>
        </p:blipFill>
        <p:spPr>
          <a:xfrm>
            <a:off x="101601" y="4066458"/>
            <a:ext cx="4104640" cy="2695022"/>
          </a:xfrm>
          <a:prstGeom prst="rect">
            <a:avLst/>
          </a:prstGeom>
          <a:ln w="28575">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448423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05162D-A9F0-7805-5D96-AC250522FAE2}"/>
              </a:ext>
            </a:extLst>
          </p:cNvPr>
          <p:cNvPicPr>
            <a:picLocks noChangeAspect="1"/>
          </p:cNvPicPr>
          <p:nvPr/>
        </p:nvPicPr>
        <p:blipFill>
          <a:blip r:embed="rId2"/>
          <a:stretch>
            <a:fillRect/>
          </a:stretch>
        </p:blipFill>
        <p:spPr>
          <a:xfrm>
            <a:off x="3302000" y="5242420"/>
            <a:ext cx="5842000" cy="1615580"/>
          </a:xfrm>
          <a:prstGeom prst="rect">
            <a:avLst/>
          </a:prstGeom>
        </p:spPr>
      </p:pic>
      <p:sp>
        <p:nvSpPr>
          <p:cNvPr id="2" name="Oval 1">
            <a:extLst>
              <a:ext uri="{FF2B5EF4-FFF2-40B4-BE49-F238E27FC236}">
                <a16:creationId xmlns:a16="http://schemas.microsoft.com/office/drawing/2014/main" id="{BA0473BD-DD8A-B18B-88B2-A361621E0EF5}"/>
              </a:ext>
            </a:extLst>
          </p:cNvPr>
          <p:cNvSpPr/>
          <p:nvPr/>
        </p:nvSpPr>
        <p:spPr>
          <a:xfrm>
            <a:off x="2743200" y="2362200"/>
            <a:ext cx="1790700" cy="1828800"/>
          </a:xfrm>
          <a:prstGeom prst="ellipse">
            <a:avLst/>
          </a:prstGeom>
          <a:blipFill>
            <a:blip r:embed="rId3"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yriad Pro"/>
            </a:endParaRPr>
          </a:p>
        </p:txBody>
      </p:sp>
      <p:sp>
        <p:nvSpPr>
          <p:cNvPr id="3" name="Oval 2">
            <a:extLst>
              <a:ext uri="{FF2B5EF4-FFF2-40B4-BE49-F238E27FC236}">
                <a16:creationId xmlns:a16="http://schemas.microsoft.com/office/drawing/2014/main" id="{27FE15AE-9ED4-C596-9419-5B33F85EB1AD}"/>
              </a:ext>
            </a:extLst>
          </p:cNvPr>
          <p:cNvSpPr/>
          <p:nvPr/>
        </p:nvSpPr>
        <p:spPr>
          <a:xfrm>
            <a:off x="4648200" y="4191000"/>
            <a:ext cx="1752600" cy="1752600"/>
          </a:xfrm>
          <a:prstGeom prst="ellipse">
            <a:avLst/>
          </a:prstGeom>
          <a:blipFill>
            <a:blip r:embed="rId4" cstate="prin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yriad Pro"/>
            </a:endParaRPr>
          </a:p>
        </p:txBody>
      </p:sp>
      <p:sp>
        <p:nvSpPr>
          <p:cNvPr id="4" name="Moon 3">
            <a:extLst>
              <a:ext uri="{FF2B5EF4-FFF2-40B4-BE49-F238E27FC236}">
                <a16:creationId xmlns:a16="http://schemas.microsoft.com/office/drawing/2014/main" id="{BD42BC52-E009-25F1-8DE3-AF174B3BD010}"/>
              </a:ext>
            </a:extLst>
          </p:cNvPr>
          <p:cNvSpPr/>
          <p:nvPr/>
        </p:nvSpPr>
        <p:spPr>
          <a:xfrm rot="19694419">
            <a:off x="2581944" y="-127544"/>
            <a:ext cx="1487101" cy="6931061"/>
          </a:xfrm>
          <a:prstGeom prst="moon">
            <a:avLst>
              <a:gd name="adj" fmla="val 108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yriad Pro"/>
            </a:endParaRPr>
          </a:p>
        </p:txBody>
      </p:sp>
      <p:sp>
        <p:nvSpPr>
          <p:cNvPr id="6" name="TextBox 5">
            <a:extLst>
              <a:ext uri="{FF2B5EF4-FFF2-40B4-BE49-F238E27FC236}">
                <a16:creationId xmlns:a16="http://schemas.microsoft.com/office/drawing/2014/main" id="{D4AB39C1-B6D4-99A4-C562-1A5E5D9E42C1}"/>
              </a:ext>
            </a:extLst>
          </p:cNvPr>
          <p:cNvSpPr txBox="1"/>
          <p:nvPr/>
        </p:nvSpPr>
        <p:spPr>
          <a:xfrm>
            <a:off x="3733800" y="762000"/>
            <a:ext cx="3886200" cy="769441"/>
          </a:xfrm>
          <a:prstGeom prst="rect">
            <a:avLst/>
          </a:prstGeom>
          <a:noFill/>
        </p:spPr>
        <p:txBody>
          <a:bodyPr wrap="square" rtlCol="0">
            <a:spAutoFit/>
          </a:bodyPr>
          <a:lstStyle/>
          <a:p>
            <a:r>
              <a:rPr lang="en-US" sz="2200" i="1">
                <a:latin typeface="Myriad Pro"/>
              </a:rPr>
              <a:t>Cabinet for Rack server</a:t>
            </a:r>
          </a:p>
          <a:p>
            <a:r>
              <a:rPr lang="en-US" sz="2200" i="1">
                <a:latin typeface="Myriad Pro"/>
              </a:rPr>
              <a:t>Tủ chứa hệ thống mạng </a:t>
            </a:r>
          </a:p>
        </p:txBody>
      </p:sp>
      <p:sp>
        <p:nvSpPr>
          <p:cNvPr id="7" name="TextBox 6">
            <a:extLst>
              <a:ext uri="{FF2B5EF4-FFF2-40B4-BE49-F238E27FC236}">
                <a16:creationId xmlns:a16="http://schemas.microsoft.com/office/drawing/2014/main" id="{A1D94941-9999-BB5F-7F9A-939383AA75E0}"/>
              </a:ext>
            </a:extLst>
          </p:cNvPr>
          <p:cNvSpPr txBox="1"/>
          <p:nvPr/>
        </p:nvSpPr>
        <p:spPr>
          <a:xfrm>
            <a:off x="4572000" y="2179633"/>
            <a:ext cx="4610100" cy="1446550"/>
          </a:xfrm>
          <a:prstGeom prst="rect">
            <a:avLst/>
          </a:prstGeom>
          <a:noFill/>
        </p:spPr>
        <p:txBody>
          <a:bodyPr wrap="square" rtlCol="0">
            <a:spAutoFit/>
          </a:bodyPr>
          <a:lstStyle/>
          <a:p>
            <a:r>
              <a:rPr lang="en-US" sz="2200" i="1">
                <a:latin typeface="Myriad Pro"/>
              </a:rPr>
              <a:t>Cable tray, Cable ladder, Trunking,</a:t>
            </a:r>
          </a:p>
          <a:p>
            <a:r>
              <a:rPr lang="en-US" sz="2200" i="1">
                <a:latin typeface="Myriad Pro"/>
              </a:rPr>
              <a:t>Accessories of U Channel</a:t>
            </a:r>
          </a:p>
          <a:p>
            <a:r>
              <a:rPr lang="en-US" sz="2200" i="1">
                <a:latin typeface="Myriad Pro"/>
              </a:rPr>
              <a:t>Khay cáp, thang cáp, máng cáp, các phụ kiện co nối</a:t>
            </a:r>
          </a:p>
        </p:txBody>
      </p:sp>
      <p:sp>
        <p:nvSpPr>
          <p:cNvPr id="8" name="TextBox 7">
            <a:extLst>
              <a:ext uri="{FF2B5EF4-FFF2-40B4-BE49-F238E27FC236}">
                <a16:creationId xmlns:a16="http://schemas.microsoft.com/office/drawing/2014/main" id="{1C451AD3-7E56-0455-53CE-B2F292DC28C6}"/>
              </a:ext>
            </a:extLst>
          </p:cNvPr>
          <p:cNvSpPr txBox="1"/>
          <p:nvPr/>
        </p:nvSpPr>
        <p:spPr>
          <a:xfrm>
            <a:off x="6451600" y="4677603"/>
            <a:ext cx="2590800" cy="769441"/>
          </a:xfrm>
          <a:prstGeom prst="rect">
            <a:avLst/>
          </a:prstGeom>
          <a:noFill/>
        </p:spPr>
        <p:txBody>
          <a:bodyPr wrap="square" rtlCol="0">
            <a:spAutoFit/>
          </a:bodyPr>
          <a:lstStyle/>
          <a:p>
            <a:r>
              <a:rPr lang="en-US" sz="2200" i="1">
                <a:latin typeface="Myriad Pro"/>
              </a:rPr>
              <a:t>Electricity Panel</a:t>
            </a:r>
          </a:p>
          <a:p>
            <a:r>
              <a:rPr lang="en-US" sz="2200" i="1">
                <a:latin typeface="Myriad Pro"/>
              </a:rPr>
              <a:t>Tủ bảng điện</a:t>
            </a:r>
          </a:p>
        </p:txBody>
      </p:sp>
      <p:sp>
        <p:nvSpPr>
          <p:cNvPr id="9" name="TextBox 8">
            <a:extLst>
              <a:ext uri="{FF2B5EF4-FFF2-40B4-BE49-F238E27FC236}">
                <a16:creationId xmlns:a16="http://schemas.microsoft.com/office/drawing/2014/main" id="{9DECC1DA-83C7-16A3-2CAE-D3B7182250AF}"/>
              </a:ext>
            </a:extLst>
          </p:cNvPr>
          <p:cNvSpPr txBox="1"/>
          <p:nvPr/>
        </p:nvSpPr>
        <p:spPr>
          <a:xfrm>
            <a:off x="97595" y="5682816"/>
            <a:ext cx="4138542" cy="1015663"/>
          </a:xfrm>
          <a:prstGeom prst="rect">
            <a:avLst/>
          </a:prstGeom>
          <a:solidFill>
            <a:srgbClr val="0070C0"/>
          </a:solidFill>
          <a:effectLst>
            <a:glow rad="139700">
              <a:schemeClr val="accent1">
                <a:satMod val="175000"/>
                <a:alpha val="40000"/>
              </a:schemeClr>
            </a:glow>
          </a:effectLst>
        </p:spPr>
        <p:txBody>
          <a:bodyPr wrap="square" rtlCol="0">
            <a:spAutoFit/>
          </a:bodyPr>
          <a:lstStyle/>
          <a:p>
            <a:pPr algn="ctr"/>
            <a:r>
              <a:rPr lang="en-US" sz="3000" b="1">
                <a:solidFill>
                  <a:schemeClr val="bg1"/>
                </a:solidFill>
                <a:latin typeface="Myriad Pro"/>
              </a:rPr>
              <a:t>QTC PRODUCTS</a:t>
            </a:r>
          </a:p>
          <a:p>
            <a:pPr algn="ctr"/>
            <a:r>
              <a:rPr lang="en-US" sz="3000" b="1">
                <a:solidFill>
                  <a:schemeClr val="bg1"/>
                </a:solidFill>
                <a:latin typeface="Myriad Pro"/>
              </a:rPr>
              <a:t>SẢN PHẨM CỦA QTC</a:t>
            </a:r>
          </a:p>
        </p:txBody>
      </p:sp>
      <p:pic>
        <p:nvPicPr>
          <p:cNvPr id="12" name="Picture 2">
            <a:extLst>
              <a:ext uri="{FF2B5EF4-FFF2-40B4-BE49-F238E27FC236}">
                <a16:creationId xmlns:a16="http://schemas.microsoft.com/office/drawing/2014/main" id="{1E1CE9E8-9418-E2F0-F9D5-53E8C83B3D40}"/>
              </a:ext>
            </a:extLst>
          </p:cNvPr>
          <p:cNvPicPr>
            <a:picLocks noChangeAspect="1" noChangeArrowheads="1"/>
          </p:cNvPicPr>
          <p:nvPr/>
        </p:nvPicPr>
        <p:blipFill>
          <a:blip r:embed="rId5" cstate="print"/>
          <a:srcRect/>
          <a:stretch>
            <a:fillRect/>
          </a:stretch>
        </p:blipFill>
        <p:spPr bwMode="auto">
          <a:xfrm>
            <a:off x="1905000" y="72819"/>
            <a:ext cx="1752600" cy="1832181"/>
          </a:xfrm>
          <a:prstGeom prst="ellipse">
            <a:avLst/>
          </a:prstGeom>
          <a:ln>
            <a:noFill/>
          </a:ln>
          <a:effectLst>
            <a:softEdge rad="112500"/>
          </a:effectLst>
        </p:spPr>
      </p:pic>
    </p:spTree>
    <p:extLst>
      <p:ext uri="{BB962C8B-B14F-4D97-AF65-F5344CB8AC3E}">
        <p14:creationId xmlns:p14="http://schemas.microsoft.com/office/powerpoint/2010/main" val="404051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05162D-A9F0-7805-5D96-AC250522FAE2}"/>
              </a:ext>
            </a:extLst>
          </p:cNvPr>
          <p:cNvPicPr>
            <a:picLocks noChangeAspect="1"/>
          </p:cNvPicPr>
          <p:nvPr/>
        </p:nvPicPr>
        <p:blipFill>
          <a:blip r:embed="rId2"/>
          <a:stretch>
            <a:fillRect/>
          </a:stretch>
        </p:blipFill>
        <p:spPr>
          <a:xfrm>
            <a:off x="3302000" y="5242420"/>
            <a:ext cx="5842000" cy="1615580"/>
          </a:xfrm>
          <a:prstGeom prst="rect">
            <a:avLst/>
          </a:prstGeom>
        </p:spPr>
      </p:pic>
      <p:sp>
        <p:nvSpPr>
          <p:cNvPr id="13" name="TextBox 12">
            <a:extLst>
              <a:ext uri="{FF2B5EF4-FFF2-40B4-BE49-F238E27FC236}">
                <a16:creationId xmlns:a16="http://schemas.microsoft.com/office/drawing/2014/main" id="{8C85B6AA-DF6F-16F7-EC1C-8CEBAAE26C09}"/>
              </a:ext>
            </a:extLst>
          </p:cNvPr>
          <p:cNvSpPr txBox="1"/>
          <p:nvPr/>
        </p:nvSpPr>
        <p:spPr>
          <a:xfrm>
            <a:off x="5228590" y="1312416"/>
            <a:ext cx="3915410" cy="2769989"/>
          </a:xfrm>
          <a:prstGeom prst="rect">
            <a:avLst/>
          </a:prstGeom>
          <a:noFill/>
        </p:spPr>
        <p:txBody>
          <a:bodyPr wrap="square" rtlCol="0">
            <a:spAutoFit/>
          </a:bodyPr>
          <a:lstStyle/>
          <a:p>
            <a:pPr algn="just">
              <a:defRPr/>
            </a:pPr>
            <a:r>
              <a:rPr lang="vi-VN" sz="2700" b="1" i="1">
                <a:solidFill>
                  <a:srgbClr val="0070C0"/>
                </a:solidFill>
                <a:latin typeface="Myriad Pro"/>
              </a:rPr>
              <a:t>SERVER RACK </a:t>
            </a:r>
          </a:p>
          <a:p>
            <a:pPr algn="just">
              <a:defRPr/>
            </a:pPr>
            <a:r>
              <a:rPr lang="vi-VN" sz="2000" i="1">
                <a:latin typeface="Myriad Pro"/>
              </a:rPr>
              <a:t>Experienced in OEM and ODM both domestically &amp; globally</a:t>
            </a:r>
          </a:p>
          <a:p>
            <a:pPr algn="just">
              <a:defRPr/>
            </a:pPr>
            <a:endParaRPr lang="vi-VN" sz="2000" i="1">
              <a:latin typeface="Myriad Pro"/>
            </a:endParaRPr>
          </a:p>
          <a:p>
            <a:pPr algn="just">
              <a:defRPr/>
            </a:pPr>
            <a:r>
              <a:rPr lang="vi-VN" sz="2700" b="1" i="1">
                <a:solidFill>
                  <a:srgbClr val="0070C0"/>
                </a:solidFill>
                <a:latin typeface="Myriad Pro"/>
              </a:rPr>
              <a:t>HỆ THỐNG TỦ MẠNG</a:t>
            </a:r>
          </a:p>
          <a:p>
            <a:pPr algn="just">
              <a:defRPr/>
            </a:pPr>
            <a:r>
              <a:rPr lang="vi-VN" sz="2000" i="1">
                <a:latin typeface="Myriad Pro"/>
              </a:rPr>
              <a:t>Có nhiều kinh nghiệm trong lĩnh vực OEM và ODM tiêu thụ trong &amp; ngoài nước</a:t>
            </a:r>
            <a:endParaRPr lang="en-US" sz="2000" i="1" dirty="0">
              <a:latin typeface="Myriad Pro"/>
            </a:endParaRPr>
          </a:p>
        </p:txBody>
      </p:sp>
      <p:pic>
        <p:nvPicPr>
          <p:cNvPr id="14" name="Picture 13" descr="D:\QTC\Picture\2010_06_22\IMG_1247.JPG">
            <a:extLst>
              <a:ext uri="{FF2B5EF4-FFF2-40B4-BE49-F238E27FC236}">
                <a16:creationId xmlns:a16="http://schemas.microsoft.com/office/drawing/2014/main" id="{2B298576-F7CA-D3E8-7201-413E821E6A0A}"/>
              </a:ext>
            </a:extLst>
          </p:cNvPr>
          <p:cNvPicPr>
            <a:picLocks noChangeAspect="1" noChangeArrowheads="1"/>
          </p:cNvPicPr>
          <p:nvPr/>
        </p:nvPicPr>
        <p:blipFill>
          <a:blip r:embed="rId3"/>
          <a:srcRect/>
          <a:stretch>
            <a:fillRect/>
          </a:stretch>
        </p:blipFill>
        <p:spPr bwMode="auto">
          <a:xfrm>
            <a:off x="111760" y="152400"/>
            <a:ext cx="4914900" cy="6553200"/>
          </a:xfrm>
          <a:prstGeom prst="rect">
            <a:avLst/>
          </a:prstGeom>
          <a:solidFill>
            <a:srgbClr val="FFFFFF">
              <a:shade val="85000"/>
            </a:srgbClr>
          </a:solidFill>
          <a:ln w="88900" cap="sq">
            <a:solidFill>
              <a:schemeClr val="bg1"/>
            </a:solidFill>
            <a:miter lim="800000"/>
          </a:ln>
          <a:effectLst>
            <a:glow rad="139700">
              <a:schemeClr val="accent1">
                <a:satMod val="175000"/>
                <a:alpha val="40000"/>
              </a:schemeClr>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898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warehouse with lots of equipment&#10;&#10;Description automatically generated">
            <a:extLst>
              <a:ext uri="{FF2B5EF4-FFF2-40B4-BE49-F238E27FC236}">
                <a16:creationId xmlns:a16="http://schemas.microsoft.com/office/drawing/2014/main" id="{582B1299-52BF-66BB-0678-7B2BEE794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2552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ow of white cabinets&#10;&#10;Description automatically generated">
            <a:extLst>
              <a:ext uri="{FF2B5EF4-FFF2-40B4-BE49-F238E27FC236}">
                <a16:creationId xmlns:a16="http://schemas.microsoft.com/office/drawing/2014/main" id="{B62C33C1-426E-1065-5DC1-745889CD6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8712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white boxes">
            <a:extLst>
              <a:ext uri="{FF2B5EF4-FFF2-40B4-BE49-F238E27FC236}">
                <a16:creationId xmlns:a16="http://schemas.microsoft.com/office/drawing/2014/main" id="{AD1871FF-C0A2-D9C2-9889-577C9CD133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167951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990600" y="3352800"/>
            <a:ext cx="7467600" cy="1470025"/>
          </a:xfrm>
        </p:spPr>
        <p:txBody>
          <a:bodyPr/>
          <a:lstStyle/>
          <a:p>
            <a:pPr algn="l"/>
            <a:r>
              <a:rPr lang="en-US" sz="6600" b="1">
                <a:solidFill>
                  <a:schemeClr val="bg1"/>
                </a:solidFill>
                <a:latin typeface="Myriad Pro"/>
              </a:rPr>
              <a:t>QTC’s Credential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machine&#10;&#10;Description automatically generated">
            <a:extLst>
              <a:ext uri="{FF2B5EF4-FFF2-40B4-BE49-F238E27FC236}">
                <a16:creationId xmlns:a16="http://schemas.microsoft.com/office/drawing/2014/main" id="{2A1AD7CB-1B05-2B8D-D82D-F136B4469D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5400"/>
            <a:ext cx="9144000" cy="6807200"/>
          </a:xfrm>
          <a:prstGeom prst="rect">
            <a:avLst/>
          </a:prstGeom>
        </p:spPr>
      </p:pic>
    </p:spTree>
    <p:extLst>
      <p:ext uri="{BB962C8B-B14F-4D97-AF65-F5344CB8AC3E}">
        <p14:creationId xmlns:p14="http://schemas.microsoft.com/office/powerpoint/2010/main" val="2322274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67" y="0"/>
            <a:ext cx="9154367" cy="6858000"/>
          </a:xfrm>
          <a:custGeom>
            <a:avLst/>
            <a:gdLst/>
            <a:ahLst/>
            <a:cxnLst/>
            <a:rect l="l" t="t" r="r" b="b"/>
            <a:pathLst>
              <a:path w="13380043" h="9461561">
                <a:moveTo>
                  <a:pt x="0" y="0"/>
                </a:moveTo>
                <a:lnTo>
                  <a:pt x="13380043" y="0"/>
                </a:lnTo>
                <a:lnTo>
                  <a:pt x="13380043" y="9461561"/>
                </a:lnTo>
                <a:lnTo>
                  <a:pt x="0" y="9461561"/>
                </a:lnTo>
                <a:lnTo>
                  <a:pt x="0" y="0"/>
                </a:lnTo>
                <a:close/>
              </a:path>
            </a:pathLst>
          </a:custGeom>
          <a:blipFill>
            <a:blip r:embed="rId2"/>
            <a:stretch>
              <a:fillRect/>
            </a:stretch>
          </a:blipFill>
        </p:spPr>
        <p:txBody>
          <a:bodyPr/>
          <a:lstStyle/>
          <a:p>
            <a:pPr defTabSz="609630"/>
            <a:endParaRPr lang="en-US" sz="900">
              <a:solidFill>
                <a:prstClr val="black"/>
              </a:solidFill>
              <a:latin typeface="Calibri"/>
            </a:endParaRPr>
          </a:p>
        </p:txBody>
      </p:sp>
      <p:sp>
        <p:nvSpPr>
          <p:cNvPr id="3" name="TextBox 2">
            <a:extLst>
              <a:ext uri="{FF2B5EF4-FFF2-40B4-BE49-F238E27FC236}">
                <a16:creationId xmlns:a16="http://schemas.microsoft.com/office/drawing/2014/main" id="{3FCD9EB4-688E-B690-66B3-A631E11B5132}"/>
              </a:ext>
            </a:extLst>
          </p:cNvPr>
          <p:cNvSpPr txBox="1"/>
          <p:nvPr/>
        </p:nvSpPr>
        <p:spPr>
          <a:xfrm rot="21029705">
            <a:off x="1559083" y="3669794"/>
            <a:ext cx="2540000" cy="666786"/>
          </a:xfrm>
          <a:prstGeom prst="rect">
            <a:avLst/>
          </a:prstGeom>
          <a:noFill/>
        </p:spPr>
        <p:txBody>
          <a:bodyPr wrap="square" rtlCol="0">
            <a:spAutoFit/>
          </a:bodyPr>
          <a:lstStyle/>
          <a:p>
            <a:pPr algn="ctr" defTabSz="609630"/>
            <a:r>
              <a:rPr lang="en-US" sz="1333" b="1">
                <a:solidFill>
                  <a:srgbClr val="1F497D">
                    <a:lumMod val="60000"/>
                    <a:lumOff val="40000"/>
                  </a:srgbClr>
                </a:solidFill>
                <a:latin typeface="Arial" panose="020B0604020202020204" pitchFamily="34" charset="0"/>
                <a:cs typeface="Arial" panose="020B0604020202020204" pitchFamily="34" charset="0"/>
              </a:rPr>
              <a:t>MSB-MAIN ACB 5000A </a:t>
            </a:r>
          </a:p>
          <a:p>
            <a:pPr algn="ctr" defTabSz="609630"/>
            <a:r>
              <a:rPr lang="en-US" sz="1200" b="1">
                <a:solidFill>
                  <a:prstClr val="black"/>
                </a:solidFill>
                <a:latin typeface="Arial" panose="020B0604020202020204" pitchFamily="34" charset="0"/>
                <a:cs typeface="Arial" panose="020B0604020202020204" pitchFamily="34" charset="0"/>
              </a:rPr>
              <a:t>H2100 x D800 x W1450 </a:t>
            </a:r>
          </a:p>
          <a:p>
            <a:pPr algn="ctr" defTabSz="609630"/>
            <a:r>
              <a:rPr lang="en-US" sz="1200" b="1">
                <a:solidFill>
                  <a:prstClr val="black"/>
                </a:solidFill>
                <a:latin typeface="Arial" panose="020B0604020202020204" pitchFamily="34" charset="0"/>
                <a:cs typeface="Arial" panose="020B0604020202020204" pitchFamily="34" charset="0"/>
              </a:rPr>
              <a:t>5 module</a:t>
            </a:r>
          </a:p>
        </p:txBody>
      </p:sp>
      <p:sp>
        <p:nvSpPr>
          <p:cNvPr id="4" name="TextBox 3">
            <a:extLst>
              <a:ext uri="{FF2B5EF4-FFF2-40B4-BE49-F238E27FC236}">
                <a16:creationId xmlns:a16="http://schemas.microsoft.com/office/drawing/2014/main" id="{92CC3492-9D45-B606-A2B0-DC1DE5A5C938}"/>
              </a:ext>
            </a:extLst>
          </p:cNvPr>
          <p:cNvSpPr txBox="1"/>
          <p:nvPr/>
        </p:nvSpPr>
        <p:spPr>
          <a:xfrm rot="1080131">
            <a:off x="4760517" y="3622754"/>
            <a:ext cx="2540000" cy="666786"/>
          </a:xfrm>
          <a:prstGeom prst="rect">
            <a:avLst/>
          </a:prstGeom>
          <a:noFill/>
        </p:spPr>
        <p:txBody>
          <a:bodyPr wrap="square" rtlCol="0">
            <a:spAutoFit/>
          </a:bodyPr>
          <a:lstStyle>
            <a:defPPr>
              <a:defRPr lang="en-US"/>
            </a:defPPr>
            <a:lvl1pPr algn="ctr">
              <a:defRPr sz="2000" b="1">
                <a:solidFill>
                  <a:schemeClr val="tx2">
                    <a:lumMod val="60000"/>
                    <a:lumOff val="40000"/>
                  </a:schemeClr>
                </a:solidFill>
                <a:latin typeface="Arial" panose="020B0604020202020204" pitchFamily="34" charset="0"/>
                <a:cs typeface="Arial" panose="020B0604020202020204" pitchFamily="34" charset="0"/>
              </a:defRPr>
            </a:lvl1pPr>
          </a:lstStyle>
          <a:p>
            <a:pPr defTabSz="609630"/>
            <a:r>
              <a:rPr lang="en-US" sz="1333">
                <a:solidFill>
                  <a:srgbClr val="1F497D">
                    <a:lumMod val="60000"/>
                    <a:lumOff val="40000"/>
                  </a:srgbClr>
                </a:solidFill>
              </a:rPr>
              <a:t>MSB-MAIN ACB 3200A </a:t>
            </a:r>
          </a:p>
          <a:p>
            <a:pPr defTabSz="609630"/>
            <a:r>
              <a:rPr lang="en-US" sz="1200">
                <a:solidFill>
                  <a:prstClr val="black"/>
                </a:solidFill>
              </a:rPr>
              <a:t>H2100 x D800 x W1200 </a:t>
            </a:r>
          </a:p>
          <a:p>
            <a:pPr defTabSz="609630"/>
            <a:r>
              <a:rPr lang="en-US" sz="1200">
                <a:solidFill>
                  <a:prstClr val="black"/>
                </a:solidFill>
              </a:rPr>
              <a:t>4 module</a:t>
            </a:r>
          </a:p>
        </p:txBody>
      </p:sp>
      <p:sp>
        <p:nvSpPr>
          <p:cNvPr id="5" name="TextBox 4">
            <a:extLst>
              <a:ext uri="{FF2B5EF4-FFF2-40B4-BE49-F238E27FC236}">
                <a16:creationId xmlns:a16="http://schemas.microsoft.com/office/drawing/2014/main" id="{1445DDB3-13CC-F6B7-688C-68EA15A09E89}"/>
              </a:ext>
            </a:extLst>
          </p:cNvPr>
          <p:cNvSpPr txBox="1"/>
          <p:nvPr/>
        </p:nvSpPr>
        <p:spPr>
          <a:xfrm>
            <a:off x="289083" y="6375400"/>
            <a:ext cx="2540000" cy="297454"/>
          </a:xfrm>
          <a:prstGeom prst="rect">
            <a:avLst/>
          </a:prstGeom>
          <a:noFill/>
        </p:spPr>
        <p:txBody>
          <a:bodyPr wrap="square" rtlCol="0">
            <a:spAutoFit/>
          </a:bodyPr>
          <a:lstStyle>
            <a:defPPr>
              <a:defRPr lang="en-US"/>
            </a:defPPr>
            <a:lvl1pPr algn="ctr">
              <a:defRPr sz="2000" b="1">
                <a:solidFill>
                  <a:schemeClr val="tx2">
                    <a:lumMod val="60000"/>
                    <a:lumOff val="40000"/>
                  </a:schemeClr>
                </a:solidFill>
                <a:latin typeface="Arial" panose="020B0604020202020204" pitchFamily="34" charset="0"/>
                <a:cs typeface="Arial" panose="020B0604020202020204" pitchFamily="34" charset="0"/>
              </a:defRPr>
            </a:lvl1pPr>
          </a:lstStyle>
          <a:p>
            <a:pPr defTabSz="609630"/>
            <a:r>
              <a:rPr lang="en-US" sz="1333">
                <a:solidFill>
                  <a:srgbClr val="1F497D">
                    <a:lumMod val="60000"/>
                    <a:lumOff val="40000"/>
                  </a:srgbClr>
                </a:solidFill>
              </a:rPr>
              <a:t>CAPACITOR BANK</a:t>
            </a:r>
            <a:endParaRPr lang="en-US" sz="1200">
              <a:solidFill>
                <a:prstClr val="black"/>
              </a:solidFill>
            </a:endParaRPr>
          </a:p>
        </p:txBody>
      </p:sp>
      <p:sp>
        <p:nvSpPr>
          <p:cNvPr id="7" name="TextBox 6">
            <a:extLst>
              <a:ext uri="{FF2B5EF4-FFF2-40B4-BE49-F238E27FC236}">
                <a16:creationId xmlns:a16="http://schemas.microsoft.com/office/drawing/2014/main" id="{7B50949A-502D-F78B-2DD6-3CB39660FFF9}"/>
              </a:ext>
            </a:extLst>
          </p:cNvPr>
          <p:cNvSpPr txBox="1"/>
          <p:nvPr/>
        </p:nvSpPr>
        <p:spPr>
          <a:xfrm>
            <a:off x="3048000" y="5562600"/>
            <a:ext cx="2540000" cy="502573"/>
          </a:xfrm>
          <a:prstGeom prst="rect">
            <a:avLst/>
          </a:prstGeom>
          <a:noFill/>
        </p:spPr>
        <p:txBody>
          <a:bodyPr wrap="square" rtlCol="0">
            <a:spAutoFit/>
          </a:bodyPr>
          <a:lstStyle>
            <a:defPPr>
              <a:defRPr lang="en-US"/>
            </a:defPPr>
            <a:lvl1pPr algn="ctr">
              <a:defRPr sz="2000" b="1">
                <a:solidFill>
                  <a:schemeClr val="tx2">
                    <a:lumMod val="60000"/>
                    <a:lumOff val="40000"/>
                  </a:schemeClr>
                </a:solidFill>
                <a:latin typeface="Arial" panose="020B0604020202020204" pitchFamily="34" charset="0"/>
                <a:cs typeface="Arial" panose="020B0604020202020204" pitchFamily="34" charset="0"/>
              </a:defRPr>
            </a:lvl1pPr>
          </a:lstStyle>
          <a:p>
            <a:pPr defTabSz="609630"/>
            <a:r>
              <a:rPr lang="en-US" sz="1333">
                <a:solidFill>
                  <a:srgbClr val="1F497D">
                    <a:lumMod val="60000"/>
                    <a:lumOff val="40000"/>
                  </a:srgbClr>
                </a:solidFill>
              </a:rPr>
              <a:t>INSIDE VIEW </a:t>
            </a:r>
          </a:p>
          <a:p>
            <a:pPr defTabSz="609630"/>
            <a:r>
              <a:rPr lang="en-US" sz="1333">
                <a:solidFill>
                  <a:srgbClr val="1F497D">
                    <a:lumMod val="60000"/>
                    <a:lumOff val="40000"/>
                  </a:srgbClr>
                </a:solidFill>
              </a:rPr>
              <a:t>MSB-MAIN ACB 4000A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electrical boxes&#10;&#10;Description automatically generated">
            <a:extLst>
              <a:ext uri="{FF2B5EF4-FFF2-40B4-BE49-F238E27FC236}">
                <a16:creationId xmlns:a16="http://schemas.microsoft.com/office/drawing/2014/main" id="{C8935075-D7CF-38E8-040E-CE3A17F21B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40" y="0"/>
            <a:ext cx="9129361" cy="6858001"/>
          </a:xfrm>
        </p:spPr>
      </p:pic>
    </p:spTree>
    <p:extLst>
      <p:ext uri="{BB962C8B-B14F-4D97-AF65-F5344CB8AC3E}">
        <p14:creationId xmlns:p14="http://schemas.microsoft.com/office/powerpoint/2010/main" val="2016051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everal electrical boxes with buttons&#10;&#10;Description automatically generated">
            <a:extLst>
              <a:ext uri="{FF2B5EF4-FFF2-40B4-BE49-F238E27FC236}">
                <a16:creationId xmlns:a16="http://schemas.microsoft.com/office/drawing/2014/main" id="{02401890-A12B-438E-B332-168B29AF82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Tree>
    <p:extLst>
      <p:ext uri="{BB962C8B-B14F-4D97-AF65-F5344CB8AC3E}">
        <p14:creationId xmlns:p14="http://schemas.microsoft.com/office/powerpoint/2010/main" val="155713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white lockers&#10;&#10;Description automatically generated">
            <a:extLst>
              <a:ext uri="{FF2B5EF4-FFF2-40B4-BE49-F238E27FC236}">
                <a16:creationId xmlns:a16="http://schemas.microsoft.com/office/drawing/2014/main" id="{CCB3576C-7A6D-3A25-5C40-C2136B9903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Tree>
    <p:extLst>
      <p:ext uri="{BB962C8B-B14F-4D97-AF65-F5344CB8AC3E}">
        <p14:creationId xmlns:p14="http://schemas.microsoft.com/office/powerpoint/2010/main" val="2006851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rge room with many white boxes&#10;&#10;Description automatically generated">
            <a:extLst>
              <a:ext uri="{FF2B5EF4-FFF2-40B4-BE49-F238E27FC236}">
                <a16:creationId xmlns:a16="http://schemas.microsoft.com/office/drawing/2014/main" id="{AC18F7A9-D982-663A-481F-216996D537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32600"/>
          </a:xfrm>
        </p:spPr>
      </p:pic>
    </p:spTree>
    <p:extLst>
      <p:ext uri="{BB962C8B-B14F-4D97-AF65-F5344CB8AC3E}">
        <p14:creationId xmlns:p14="http://schemas.microsoft.com/office/powerpoint/2010/main" val="1770501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sp>
        <p:nvSpPr>
          <p:cNvPr id="7" name="Freeform 2">
            <a:extLst>
              <a:ext uri="{FF2B5EF4-FFF2-40B4-BE49-F238E27FC236}">
                <a16:creationId xmlns:a16="http://schemas.microsoft.com/office/drawing/2014/main" id="{C3222108-011E-93DD-89DC-FD4C2B70A51F}"/>
              </a:ext>
            </a:extLst>
          </p:cNvPr>
          <p:cNvSpPr/>
          <p:nvPr/>
        </p:nvSpPr>
        <p:spPr>
          <a:xfrm>
            <a:off x="0" y="1"/>
            <a:ext cx="9142857" cy="6857999"/>
          </a:xfrm>
          <a:custGeom>
            <a:avLst/>
            <a:gdLst/>
            <a:ahLst/>
            <a:cxnLst/>
            <a:rect l="l" t="t" r="r" b="b"/>
            <a:pathLst>
              <a:path w="12178566" h="8611949">
                <a:moveTo>
                  <a:pt x="0" y="0"/>
                </a:moveTo>
                <a:lnTo>
                  <a:pt x="12178566" y="0"/>
                </a:lnTo>
                <a:lnTo>
                  <a:pt x="12178566" y="8611949"/>
                </a:lnTo>
                <a:lnTo>
                  <a:pt x="0" y="8611949"/>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8" name="TextBox 7">
            <a:extLst>
              <a:ext uri="{FF2B5EF4-FFF2-40B4-BE49-F238E27FC236}">
                <a16:creationId xmlns:a16="http://schemas.microsoft.com/office/drawing/2014/main" id="{16398038-1DB5-C8BA-D99B-C66D0AFD96CD}"/>
              </a:ext>
            </a:extLst>
          </p:cNvPr>
          <p:cNvSpPr txBox="1"/>
          <p:nvPr/>
        </p:nvSpPr>
        <p:spPr>
          <a:xfrm>
            <a:off x="3556000" y="4699000"/>
            <a:ext cx="5435600" cy="543675"/>
          </a:xfrm>
          <a:prstGeom prst="rect">
            <a:avLst/>
          </a:prstGeom>
          <a:noFill/>
          <a:ln>
            <a:noFill/>
          </a:ln>
          <a:effectLst>
            <a:outerShdw blurRad="50800" dist="38100" algn="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609630"/>
            <a:r>
              <a:rPr lang="en-US" sz="2933" b="1" i="1">
                <a:solidFill>
                  <a:srgbClr val="FF0000"/>
                </a:solidFill>
                <a:latin typeface="Arial" panose="020B0604020202020204" pitchFamily="34" charset="0"/>
                <a:cs typeface="Arial" panose="020B0604020202020204" pitchFamily="34" charset="0"/>
              </a:rPr>
              <a:t>CABLE LADDER - TRUNKING</a:t>
            </a:r>
          </a:p>
        </p:txBody>
      </p:sp>
    </p:spTree>
    <p:extLst>
      <p:ext uri="{BB962C8B-B14F-4D97-AF65-F5344CB8AC3E}">
        <p14:creationId xmlns:p14="http://schemas.microsoft.com/office/powerpoint/2010/main" val="3124937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80F64A-96E5-10DD-35F1-FFBB9BB73B8E}"/>
              </a:ext>
            </a:extLst>
          </p:cNvPr>
          <p:cNvPicPr>
            <a:picLocks noChangeAspect="1"/>
          </p:cNvPicPr>
          <p:nvPr/>
        </p:nvPicPr>
        <p:blipFill>
          <a:blip r:embed="rId2"/>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D5CE0B24-3F0D-02F9-9684-6F22DF17F760}"/>
              </a:ext>
            </a:extLst>
          </p:cNvPr>
          <p:cNvSpPr>
            <a:spLocks noGrp="1" noRot="1" noMove="1" noResize="1" noEditPoints="1" noAdjustHandles="1" noChangeArrowheads="1" noChangeShapeType="1"/>
          </p:cNvSpPr>
          <p:nvPr/>
        </p:nvSpPr>
        <p:spPr>
          <a:xfrm>
            <a:off x="4876800" y="787400"/>
            <a:ext cx="4165600" cy="3403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Myriad Pro"/>
            </a:endParaRPr>
          </a:p>
        </p:txBody>
      </p:sp>
      <p:sp>
        <p:nvSpPr>
          <p:cNvPr id="6" name="TextBox 5">
            <a:extLst>
              <a:ext uri="{FF2B5EF4-FFF2-40B4-BE49-F238E27FC236}">
                <a16:creationId xmlns:a16="http://schemas.microsoft.com/office/drawing/2014/main" id="{AB893828-F8C9-00D6-537A-9960FF0065A2}"/>
              </a:ext>
            </a:extLst>
          </p:cNvPr>
          <p:cNvSpPr txBox="1"/>
          <p:nvPr/>
        </p:nvSpPr>
        <p:spPr>
          <a:xfrm>
            <a:off x="4673600" y="381000"/>
            <a:ext cx="4368800" cy="963790"/>
          </a:xfrm>
          <a:prstGeom prst="rect">
            <a:avLst/>
          </a:prstGeom>
          <a:noFill/>
          <a:ln>
            <a:noFill/>
          </a:ln>
          <a:effectLst>
            <a:outerShdw blurRad="76200" dir="13500000" sy="23000" kx="1200000" algn="br" rotWithShape="0">
              <a:prstClr val="black">
                <a:alpha val="2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defTabSz="609630">
              <a:lnSpc>
                <a:spcPct val="124000"/>
              </a:lnSpc>
            </a:pPr>
            <a:r>
              <a:rPr lang="en-US" sz="2400" b="1">
                <a:solidFill>
                  <a:srgbClr val="1F497D"/>
                </a:solidFill>
                <a:latin typeface="Myriad Pro"/>
                <a:cs typeface="Arial" panose="020B0604020202020204" pitchFamily="34" charset="0"/>
              </a:rPr>
              <a:t>CABLE LADDER SYSTEM</a:t>
            </a:r>
          </a:p>
          <a:p>
            <a:pPr defTabSz="609630">
              <a:lnSpc>
                <a:spcPct val="124000"/>
              </a:lnSpc>
            </a:pPr>
            <a:r>
              <a:rPr lang="en-US" sz="2400" b="1">
                <a:solidFill>
                  <a:srgbClr val="1F497D"/>
                </a:solidFill>
                <a:latin typeface="Myriad Pro"/>
                <a:cs typeface="Arial" panose="020B0604020202020204" pitchFamily="34" charset="0"/>
              </a:rPr>
              <a:t>Hệ thống thang máng cáp</a:t>
            </a:r>
          </a:p>
        </p:txBody>
      </p:sp>
      <p:pic>
        <p:nvPicPr>
          <p:cNvPr id="11" name="Picture 10">
            <a:extLst>
              <a:ext uri="{FF2B5EF4-FFF2-40B4-BE49-F238E27FC236}">
                <a16:creationId xmlns:a16="http://schemas.microsoft.com/office/drawing/2014/main" id="{A4E37C56-3615-CF93-177A-DA03A242E262}"/>
              </a:ext>
            </a:extLst>
          </p:cNvPr>
          <p:cNvPicPr>
            <a:picLocks noChangeAspect="1"/>
          </p:cNvPicPr>
          <p:nvPr/>
        </p:nvPicPr>
        <p:blipFill>
          <a:blip r:embed="rId3"/>
          <a:stretch>
            <a:fillRect/>
          </a:stretch>
        </p:blipFill>
        <p:spPr>
          <a:xfrm>
            <a:off x="0" y="5511800"/>
            <a:ext cx="4572000" cy="1346200"/>
          </a:xfrm>
          <a:prstGeom prst="rect">
            <a:avLst/>
          </a:prstGeom>
        </p:spPr>
      </p:pic>
      <p:pic>
        <p:nvPicPr>
          <p:cNvPr id="3" name="Picture 2">
            <a:extLst>
              <a:ext uri="{FF2B5EF4-FFF2-40B4-BE49-F238E27FC236}">
                <a16:creationId xmlns:a16="http://schemas.microsoft.com/office/drawing/2014/main" id="{AE75E434-B7D6-559C-71A4-C59439CCD514}"/>
              </a:ext>
            </a:extLst>
          </p:cNvPr>
          <p:cNvPicPr>
            <a:picLocks noChangeAspect="1"/>
          </p:cNvPicPr>
          <p:nvPr/>
        </p:nvPicPr>
        <p:blipFill>
          <a:blip r:embed="rId4"/>
          <a:stretch>
            <a:fillRect/>
          </a:stretch>
        </p:blipFill>
        <p:spPr>
          <a:xfrm>
            <a:off x="4963886" y="3429001"/>
            <a:ext cx="4078513" cy="1702836"/>
          </a:xfrm>
          <a:prstGeom prst="rect">
            <a:avLst/>
          </a:prstGeom>
        </p:spPr>
      </p:pic>
      <p:sp>
        <p:nvSpPr>
          <p:cNvPr id="7" name="TextBox 6">
            <a:extLst>
              <a:ext uri="{FF2B5EF4-FFF2-40B4-BE49-F238E27FC236}">
                <a16:creationId xmlns:a16="http://schemas.microsoft.com/office/drawing/2014/main" id="{B122237C-624B-4C8F-D61E-6AE7202F7196}"/>
              </a:ext>
            </a:extLst>
          </p:cNvPr>
          <p:cNvSpPr txBox="1"/>
          <p:nvPr/>
        </p:nvSpPr>
        <p:spPr>
          <a:xfrm>
            <a:off x="4775200" y="1346200"/>
            <a:ext cx="2032001" cy="3277820"/>
          </a:xfrm>
          <a:prstGeom prst="rect">
            <a:avLst/>
          </a:prstGeom>
          <a:noFill/>
        </p:spPr>
        <p:txBody>
          <a:bodyPr wrap="square" rtlCol="0">
            <a:spAutoFit/>
          </a:bodyPr>
          <a:lstStyle/>
          <a:p>
            <a:pPr algn="just" defTabSz="609630"/>
            <a:r>
              <a:rPr lang="en-US" sz="1150" b="1">
                <a:solidFill>
                  <a:srgbClr val="081C36"/>
                </a:solidFill>
                <a:latin typeface="Myriad Pro"/>
                <a:cs typeface="Arial" panose="020B0604020202020204" pitchFamily="34" charset="0"/>
              </a:rPr>
              <a:t>Mô tả sản phẩm:</a:t>
            </a:r>
          </a:p>
          <a:p>
            <a:pPr algn="just" defTabSz="609630"/>
            <a:r>
              <a:rPr lang="vi-VN" sz="1150">
                <a:solidFill>
                  <a:srgbClr val="081C36"/>
                </a:solidFill>
                <a:latin typeface="Myriad Pro"/>
                <a:cs typeface="Arial" panose="020B0604020202020204" pitchFamily="34" charset="0"/>
              </a:rPr>
              <a:t>- Sản phẩm dùng để đỡ hệ thống dây cáp điện trong các công trình công nghệ như: nhà máy, toà nhà, văn phòng,</a:t>
            </a:r>
            <a:r>
              <a:rPr lang="en-US" sz="1150">
                <a:solidFill>
                  <a:srgbClr val="081C36"/>
                </a:solidFill>
                <a:latin typeface="Myriad Pro"/>
                <a:cs typeface="Arial" panose="020B0604020202020204" pitchFamily="34" charset="0"/>
              </a:rPr>
              <a:t> cao ốc</a:t>
            </a:r>
          </a:p>
          <a:p>
            <a:pPr algn="just" defTabSz="609630"/>
            <a:r>
              <a:rPr lang="vi-VN" sz="1150">
                <a:solidFill>
                  <a:srgbClr val="081C36"/>
                </a:solidFill>
                <a:latin typeface="Myriad Pro"/>
                <a:cs typeface="Arial" panose="020B0604020202020204" pitchFamily="34" charset="0"/>
              </a:rPr>
              <a:t>- Sản phẩm được làm bằng thép tấm, hoàn thiện bằng sơn tĩnh điện, nhúng nóng hoặc thép mạ kẽm. </a:t>
            </a:r>
            <a:endParaRPr lang="en-US" sz="1150">
              <a:solidFill>
                <a:srgbClr val="081C36"/>
              </a:solidFill>
              <a:latin typeface="Myriad Pro"/>
              <a:cs typeface="Arial" panose="020B0604020202020204" pitchFamily="34" charset="0"/>
            </a:endParaRPr>
          </a:p>
          <a:p>
            <a:pPr algn="just" defTabSz="609630"/>
            <a:r>
              <a:rPr lang="vi-VN" sz="1150">
                <a:solidFill>
                  <a:srgbClr val="081C36"/>
                </a:solidFill>
                <a:latin typeface="Myriad Pro"/>
                <a:cs typeface="Arial" panose="020B0604020202020204" pitchFamily="34" charset="0"/>
              </a:rPr>
              <a:t>- Có gân sóng chịu lực cao. </a:t>
            </a:r>
            <a:endParaRPr lang="en-US" sz="1150">
              <a:solidFill>
                <a:srgbClr val="081C36"/>
              </a:solidFill>
              <a:latin typeface="Myriad Pro"/>
              <a:cs typeface="Arial" panose="020B0604020202020204" pitchFamily="34" charset="0"/>
            </a:endParaRPr>
          </a:p>
          <a:p>
            <a:pPr algn="just" defTabSz="609630"/>
            <a:r>
              <a:rPr lang="vi-VN" sz="1150">
                <a:solidFill>
                  <a:srgbClr val="081C36"/>
                </a:solidFill>
                <a:latin typeface="Myriad Pro"/>
                <a:cs typeface="Arial" panose="020B0604020202020204" pitchFamily="34" charset="0"/>
              </a:rPr>
              <a:t>- Độ dài tiêu chuẩn 3m, trong những trường hợp đặc biệt có thể sản xuất các kích thước dài hơn theo yêu cầu thiết kế của khách hàng. </a:t>
            </a:r>
            <a:endParaRPr lang="en-US" sz="1150">
              <a:solidFill>
                <a:srgbClr val="081C36"/>
              </a:solidFill>
              <a:latin typeface="Myriad Pro"/>
              <a:cs typeface="Arial" panose="020B0604020202020204" pitchFamily="34" charset="0"/>
            </a:endParaRPr>
          </a:p>
          <a:p>
            <a:pPr algn="just" defTabSz="609630"/>
            <a:r>
              <a:rPr lang="vi-VN" sz="1150">
                <a:solidFill>
                  <a:srgbClr val="081C36"/>
                </a:solidFill>
                <a:latin typeface="Myriad Pro"/>
                <a:cs typeface="Arial" panose="020B0604020202020204" pitchFamily="34" charset="0"/>
              </a:rPr>
              <a:t>- Sản xuất theo tiêu chuẩn: IEC 61537.</a:t>
            </a:r>
            <a:endParaRPr lang="en-US" sz="1150">
              <a:solidFill>
                <a:prstClr val="black"/>
              </a:solidFill>
              <a:latin typeface="Myriad Pro"/>
              <a:cs typeface="Arial" panose="020B0604020202020204" pitchFamily="34" charset="0"/>
            </a:endParaRPr>
          </a:p>
        </p:txBody>
      </p:sp>
      <p:sp>
        <p:nvSpPr>
          <p:cNvPr id="8" name="TextBox 7">
            <a:extLst>
              <a:ext uri="{FF2B5EF4-FFF2-40B4-BE49-F238E27FC236}">
                <a16:creationId xmlns:a16="http://schemas.microsoft.com/office/drawing/2014/main" id="{449637F3-9952-5EA0-E12D-EAF69245CA4C}"/>
              </a:ext>
            </a:extLst>
          </p:cNvPr>
          <p:cNvSpPr txBox="1"/>
          <p:nvPr/>
        </p:nvSpPr>
        <p:spPr>
          <a:xfrm>
            <a:off x="6959600" y="1314120"/>
            <a:ext cx="2032001" cy="3454792"/>
          </a:xfrm>
          <a:prstGeom prst="rect">
            <a:avLst/>
          </a:prstGeom>
          <a:noFill/>
        </p:spPr>
        <p:txBody>
          <a:bodyPr wrap="square" rtlCol="0">
            <a:spAutoFit/>
          </a:bodyPr>
          <a:lstStyle/>
          <a:p>
            <a:pPr algn="just" defTabSz="609630"/>
            <a:r>
              <a:rPr lang="en-US" sz="1150" b="1">
                <a:solidFill>
                  <a:srgbClr val="081C36"/>
                </a:solidFill>
                <a:latin typeface="Myriad Pro"/>
                <a:cs typeface="Arial" panose="020B0604020202020204" pitchFamily="34" charset="0"/>
              </a:rPr>
              <a:t>Product Description:</a:t>
            </a:r>
          </a:p>
          <a:p>
            <a:pPr defTabSz="609630"/>
            <a:r>
              <a:rPr lang="en-US" sz="1150">
                <a:solidFill>
                  <a:srgbClr val="081C36"/>
                </a:solidFill>
                <a:latin typeface="Myriad Pro"/>
                <a:cs typeface="Arial" panose="020B0604020202020204" pitchFamily="34" charset="0"/>
              </a:rPr>
              <a:t>- The products used to support electrical cable systems in technological projects such as factory, building, office, skycraper. </a:t>
            </a:r>
          </a:p>
          <a:p>
            <a:pPr algn="just" defTabSz="609630"/>
            <a:r>
              <a:rPr lang="en-US" sz="1150">
                <a:solidFill>
                  <a:srgbClr val="081C36"/>
                </a:solidFill>
                <a:latin typeface="Myriad Pro"/>
                <a:cs typeface="Arial" panose="020B0604020202020204" pitchFamily="34" charset="0"/>
              </a:rPr>
              <a:t>- The product is made of steel plate, finished with powder coating, hot-dip or galvanized steel.</a:t>
            </a:r>
          </a:p>
          <a:p>
            <a:pPr defTabSz="609630"/>
            <a:r>
              <a:rPr lang="en-US" sz="1150">
                <a:solidFill>
                  <a:srgbClr val="081C36"/>
                </a:solidFill>
                <a:latin typeface="Myriad Pro"/>
                <a:cs typeface="Arial" panose="020B0604020202020204" pitchFamily="34" charset="0"/>
              </a:rPr>
              <a:t>- High strength corrugated board. </a:t>
            </a:r>
          </a:p>
          <a:p>
            <a:pPr defTabSz="609630"/>
            <a:r>
              <a:rPr lang="en-US" sz="1150">
                <a:solidFill>
                  <a:srgbClr val="081C36"/>
                </a:solidFill>
                <a:latin typeface="Myriad Pro"/>
                <a:cs typeface="Arial" panose="020B0604020202020204" pitchFamily="34" charset="0"/>
              </a:rPr>
              <a:t>- Standard length is 3m, in special cases longer sizes can be produced according to customer design requirements. </a:t>
            </a:r>
          </a:p>
          <a:p>
            <a:pPr defTabSz="609630"/>
            <a:r>
              <a:rPr lang="en-US" sz="1150">
                <a:solidFill>
                  <a:srgbClr val="081C36"/>
                </a:solidFill>
                <a:latin typeface="Myriad Pro"/>
                <a:cs typeface="Arial" panose="020B0604020202020204" pitchFamily="34" charset="0"/>
              </a:rPr>
              <a:t>- Manufactured according to standard: IEC 61537.</a:t>
            </a:r>
          </a:p>
        </p:txBody>
      </p:sp>
      <p:graphicFrame>
        <p:nvGraphicFramePr>
          <p:cNvPr id="9" name="Table 9">
            <a:extLst>
              <a:ext uri="{FF2B5EF4-FFF2-40B4-BE49-F238E27FC236}">
                <a16:creationId xmlns:a16="http://schemas.microsoft.com/office/drawing/2014/main" id="{40D522B5-B668-DBDC-547E-D2D6F75D11BF}"/>
              </a:ext>
            </a:extLst>
          </p:cNvPr>
          <p:cNvGraphicFramePr>
            <a:graphicFrameLocks noGrp="1"/>
          </p:cNvGraphicFramePr>
          <p:nvPr>
            <p:extLst>
              <p:ext uri="{D42A27DB-BD31-4B8C-83A1-F6EECF244321}">
                <p14:modId xmlns:p14="http://schemas.microsoft.com/office/powerpoint/2010/main" val="382645644"/>
              </p:ext>
            </p:extLst>
          </p:nvPr>
        </p:nvGraphicFramePr>
        <p:xfrm>
          <a:off x="4902202" y="4841661"/>
          <a:ext cx="4089399" cy="829912"/>
        </p:xfrm>
        <a:graphic>
          <a:graphicData uri="http://schemas.openxmlformats.org/drawingml/2006/table">
            <a:tbl>
              <a:tblPr firstRow="1" bandRow="1">
                <a:tableStyleId>{5C22544A-7EE6-4342-B048-85BDC9FD1C3A}</a:tableStyleId>
              </a:tblPr>
              <a:tblGrid>
                <a:gridCol w="1363133">
                  <a:extLst>
                    <a:ext uri="{9D8B030D-6E8A-4147-A177-3AD203B41FA5}">
                      <a16:colId xmlns:a16="http://schemas.microsoft.com/office/drawing/2014/main" val="1739403200"/>
                    </a:ext>
                  </a:extLst>
                </a:gridCol>
                <a:gridCol w="1363133">
                  <a:extLst>
                    <a:ext uri="{9D8B030D-6E8A-4147-A177-3AD203B41FA5}">
                      <a16:colId xmlns:a16="http://schemas.microsoft.com/office/drawing/2014/main" val="314077317"/>
                    </a:ext>
                  </a:extLst>
                </a:gridCol>
                <a:gridCol w="1363133">
                  <a:extLst>
                    <a:ext uri="{9D8B030D-6E8A-4147-A177-3AD203B41FA5}">
                      <a16:colId xmlns:a16="http://schemas.microsoft.com/office/drawing/2014/main" val="3222687993"/>
                    </a:ext>
                  </a:extLst>
                </a:gridCol>
              </a:tblGrid>
              <a:tr h="444596">
                <a:tc>
                  <a:txBody>
                    <a:bodyPr/>
                    <a:lstStyle/>
                    <a:p>
                      <a:pPr algn="ctr"/>
                      <a:r>
                        <a:rPr lang="en-US" sz="1600">
                          <a:solidFill>
                            <a:schemeClr val="tx1"/>
                          </a:solidFill>
                        </a:rPr>
                        <a:t>Width (mm)</a:t>
                      </a:r>
                    </a:p>
                  </a:txBody>
                  <a:tcPr marL="60960" marR="60960" marT="30480" marB="30480"/>
                </a:tc>
                <a:tc>
                  <a:txBody>
                    <a:bodyPr/>
                    <a:lstStyle/>
                    <a:p>
                      <a:pPr algn="ctr"/>
                      <a:r>
                        <a:rPr lang="en-US" sz="1600">
                          <a:solidFill>
                            <a:schemeClr val="tx1"/>
                          </a:solidFill>
                        </a:rPr>
                        <a:t>Length (mm)</a:t>
                      </a:r>
                    </a:p>
                  </a:txBody>
                  <a:tcPr marL="60960" marR="60960" marT="30480" marB="30480"/>
                </a:tc>
                <a:tc>
                  <a:txBody>
                    <a:bodyPr/>
                    <a:lstStyle/>
                    <a:p>
                      <a:pPr algn="ctr"/>
                      <a:r>
                        <a:rPr lang="en-US" sz="1600">
                          <a:solidFill>
                            <a:schemeClr val="tx1"/>
                          </a:solidFill>
                        </a:rPr>
                        <a:t>Height (mm)</a:t>
                      </a:r>
                    </a:p>
                  </a:txBody>
                  <a:tcPr marL="60960" marR="60960" marT="30480" marB="30480"/>
                </a:tc>
                <a:extLst>
                  <a:ext uri="{0D108BD9-81ED-4DB2-BD59-A6C34878D82A}">
                    <a16:rowId xmlns:a16="http://schemas.microsoft.com/office/drawing/2014/main" val="3699087869"/>
                  </a:ext>
                </a:extLst>
              </a:tr>
              <a:tr h="385316">
                <a:tc>
                  <a:txBody>
                    <a:bodyPr/>
                    <a:lstStyle/>
                    <a:p>
                      <a:pPr algn="ctr"/>
                      <a:r>
                        <a:rPr lang="en-US" sz="1600">
                          <a:solidFill>
                            <a:schemeClr val="tx1"/>
                          </a:solidFill>
                        </a:rPr>
                        <a:t>50 - 1500</a:t>
                      </a:r>
                    </a:p>
                  </a:txBody>
                  <a:tcPr marL="60960" marR="60960" marT="30480" marB="30480"/>
                </a:tc>
                <a:tc>
                  <a:txBody>
                    <a:bodyPr/>
                    <a:lstStyle/>
                    <a:p>
                      <a:pPr algn="ctr"/>
                      <a:r>
                        <a:rPr lang="en-US" sz="1600">
                          <a:solidFill>
                            <a:schemeClr val="tx1"/>
                          </a:solidFill>
                        </a:rPr>
                        <a:t>2400 - 3000</a:t>
                      </a:r>
                    </a:p>
                  </a:txBody>
                  <a:tcPr marL="60960" marR="60960" marT="30480" marB="30480"/>
                </a:tc>
                <a:tc>
                  <a:txBody>
                    <a:bodyPr/>
                    <a:lstStyle/>
                    <a:p>
                      <a:pPr algn="ctr"/>
                      <a:r>
                        <a:rPr lang="en-US" sz="1600">
                          <a:solidFill>
                            <a:schemeClr val="tx1"/>
                          </a:solidFill>
                        </a:rPr>
                        <a:t>50 – 250 </a:t>
                      </a:r>
                    </a:p>
                  </a:txBody>
                  <a:tcPr marL="60960" marR="60960" marT="30480" marB="30480"/>
                </a:tc>
                <a:extLst>
                  <a:ext uri="{0D108BD9-81ED-4DB2-BD59-A6C34878D82A}">
                    <a16:rowId xmlns:a16="http://schemas.microsoft.com/office/drawing/2014/main" val="640307646"/>
                  </a:ext>
                </a:extLst>
              </a:tr>
            </a:tbl>
          </a:graphicData>
        </a:graphic>
      </p:graphicFrame>
    </p:spTree>
    <p:extLst>
      <p:ext uri="{BB962C8B-B14F-4D97-AF65-F5344CB8AC3E}">
        <p14:creationId xmlns:p14="http://schemas.microsoft.com/office/powerpoint/2010/main" val="258642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10CCD1-5B1F-26A7-BFA1-78D6961C66A2}"/>
              </a:ext>
            </a:extLst>
          </p:cNvPr>
          <p:cNvPicPr>
            <a:picLocks noChangeAspect="1"/>
          </p:cNvPicPr>
          <p:nvPr/>
        </p:nvPicPr>
        <p:blipFill>
          <a:blip r:embed="rId2"/>
          <a:stretch>
            <a:fillRect/>
          </a:stretch>
        </p:blipFill>
        <p:spPr>
          <a:xfrm>
            <a:off x="1" y="176525"/>
            <a:ext cx="9144000" cy="6681475"/>
          </a:xfrm>
          <a:prstGeom prst="rect">
            <a:avLst/>
          </a:prstGeom>
        </p:spPr>
      </p:pic>
      <p:pic>
        <p:nvPicPr>
          <p:cNvPr id="8" name="Picture 7">
            <a:extLst>
              <a:ext uri="{FF2B5EF4-FFF2-40B4-BE49-F238E27FC236}">
                <a16:creationId xmlns:a16="http://schemas.microsoft.com/office/drawing/2014/main" id="{ADDD4E7F-A8B7-3492-1E7C-66F433A662F6}"/>
              </a:ext>
            </a:extLst>
          </p:cNvPr>
          <p:cNvPicPr>
            <a:picLocks noChangeAspect="1"/>
          </p:cNvPicPr>
          <p:nvPr/>
        </p:nvPicPr>
        <p:blipFill>
          <a:blip r:embed="rId3"/>
          <a:stretch>
            <a:fillRect/>
          </a:stretch>
        </p:blipFill>
        <p:spPr>
          <a:xfrm>
            <a:off x="7567127" y="1502230"/>
            <a:ext cx="838273" cy="510584"/>
          </a:xfrm>
          <a:prstGeom prst="rect">
            <a:avLst/>
          </a:prstGeom>
        </p:spPr>
      </p:pic>
      <p:pic>
        <p:nvPicPr>
          <p:cNvPr id="6" name="Picture 5">
            <a:extLst>
              <a:ext uri="{FF2B5EF4-FFF2-40B4-BE49-F238E27FC236}">
                <a16:creationId xmlns:a16="http://schemas.microsoft.com/office/drawing/2014/main" id="{8CB3A97F-6317-5424-8C8C-70ADD6278FD5}"/>
              </a:ext>
            </a:extLst>
          </p:cNvPr>
          <p:cNvPicPr>
            <a:picLocks noChangeAspect="1"/>
          </p:cNvPicPr>
          <p:nvPr/>
        </p:nvPicPr>
        <p:blipFill>
          <a:blip r:embed="rId4"/>
          <a:stretch>
            <a:fillRect/>
          </a:stretch>
        </p:blipFill>
        <p:spPr>
          <a:xfrm>
            <a:off x="5863206" y="1467210"/>
            <a:ext cx="1843879" cy="461366"/>
          </a:xfrm>
          <a:prstGeom prst="rect">
            <a:avLst/>
          </a:prstGeom>
        </p:spPr>
      </p:pic>
    </p:spTree>
    <p:extLst>
      <p:ext uri="{BB962C8B-B14F-4D97-AF65-F5344CB8AC3E}">
        <p14:creationId xmlns:p14="http://schemas.microsoft.com/office/powerpoint/2010/main" val="2916712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1C96877-F73E-11C4-DC6B-FE7E593A8228}"/>
              </a:ext>
            </a:extLst>
          </p:cNvPr>
          <p:cNvSpPr/>
          <p:nvPr/>
        </p:nvSpPr>
        <p:spPr>
          <a:xfrm>
            <a:off x="0" y="0"/>
            <a:ext cx="9144000" cy="6858000"/>
          </a:xfrm>
          <a:custGeom>
            <a:avLst/>
            <a:gdLst/>
            <a:ahLst/>
            <a:cxnLst/>
            <a:rect l="l" t="t" r="r" b="b"/>
            <a:pathLst>
              <a:path w="13499695" h="9546172">
                <a:moveTo>
                  <a:pt x="0" y="0"/>
                </a:moveTo>
                <a:lnTo>
                  <a:pt x="13499695" y="0"/>
                </a:lnTo>
                <a:lnTo>
                  <a:pt x="13499695" y="9546172"/>
                </a:lnTo>
                <a:lnTo>
                  <a:pt x="0" y="954617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88C7B450-A8D8-DF94-99E6-5B62CA7F17C7}"/>
              </a:ext>
            </a:extLst>
          </p:cNvPr>
          <p:cNvSpPr txBox="1"/>
          <p:nvPr/>
        </p:nvSpPr>
        <p:spPr>
          <a:xfrm>
            <a:off x="381000" y="6019801"/>
            <a:ext cx="8382000" cy="666977"/>
          </a:xfrm>
          <a:prstGeom prst="rect">
            <a:avLst/>
          </a:prstGeom>
          <a:solidFill>
            <a:schemeClr val="bg1"/>
          </a:solidFill>
        </p:spPr>
        <p:txBody>
          <a:bodyPr wrap="square" rtlCol="0">
            <a:spAutoFit/>
          </a:bodyPr>
          <a:lstStyle/>
          <a:p>
            <a:pPr defTabSz="609630"/>
            <a:r>
              <a:rPr lang="en-US" sz="1867" b="1" i="1">
                <a:solidFill>
                  <a:srgbClr val="1F497D">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Thang cáp và Hệ thống tủ bảng điện được cung cấp và lắp đặt bởi QTC</a:t>
            </a:r>
          </a:p>
          <a:p>
            <a:pPr defTabSz="609630"/>
            <a:r>
              <a:rPr lang="en-US" sz="1867" b="1" i="1">
                <a:solidFill>
                  <a:srgbClr val="1F497D">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Cable Lader and PANEL which be supplied by QTC</a:t>
            </a:r>
          </a:p>
        </p:txBody>
      </p:sp>
    </p:spTree>
    <p:extLst>
      <p:ext uri="{BB962C8B-B14F-4D97-AF65-F5344CB8AC3E}">
        <p14:creationId xmlns:p14="http://schemas.microsoft.com/office/powerpoint/2010/main" val="141236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990600" y="3352800"/>
            <a:ext cx="7467600" cy="1470025"/>
          </a:xfrm>
        </p:spPr>
        <p:txBody>
          <a:bodyPr/>
          <a:lstStyle/>
          <a:p>
            <a:pPr algn="l"/>
            <a:r>
              <a:rPr lang="en-US" sz="6600" b="1">
                <a:solidFill>
                  <a:schemeClr val="bg1"/>
                </a:solidFill>
                <a:latin typeface="Myriad Pro"/>
              </a:rPr>
              <a:t>QTC’s Credential</a:t>
            </a:r>
          </a:p>
        </p:txBody>
      </p:sp>
      <p:pic>
        <p:nvPicPr>
          <p:cNvPr id="6" name="Picture 5" descr="A blue and white building&#10;&#10;Description automatically generated">
            <a:extLst>
              <a:ext uri="{FF2B5EF4-FFF2-40B4-BE49-F238E27FC236}">
                <a16:creationId xmlns:a16="http://schemas.microsoft.com/office/drawing/2014/main" id="{E2D2CB51-79F6-ABAE-6456-91CEDCF9D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31FBD9-A744-25C4-F0DD-41F343BD786A}"/>
              </a:ext>
            </a:extLst>
          </p:cNvPr>
          <p:cNvPicPr>
            <a:picLocks noChangeAspect="1"/>
          </p:cNvPicPr>
          <p:nvPr/>
        </p:nvPicPr>
        <p:blipFill>
          <a:blip r:embed="rId2"/>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D3EB1BE2-F63B-5AFB-B65A-E332CF41E2CD}"/>
              </a:ext>
            </a:extLst>
          </p:cNvPr>
          <p:cNvSpPr/>
          <p:nvPr/>
        </p:nvSpPr>
        <p:spPr>
          <a:xfrm>
            <a:off x="5010538" y="3293706"/>
            <a:ext cx="4114800" cy="2090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C4361ECC-9327-DC12-2E99-72DC936B9258}"/>
              </a:ext>
            </a:extLst>
          </p:cNvPr>
          <p:cNvSpPr txBox="1"/>
          <p:nvPr/>
        </p:nvSpPr>
        <p:spPr>
          <a:xfrm>
            <a:off x="5029200" y="1264999"/>
            <a:ext cx="4114800" cy="2593018"/>
          </a:xfrm>
          <a:prstGeom prst="rect">
            <a:avLst/>
          </a:prstGeom>
          <a:solidFill>
            <a:schemeClr val="bg1"/>
          </a:solidFill>
        </p:spPr>
        <p:txBody>
          <a:bodyPr wrap="square" rtlCol="0">
            <a:spAutoFit/>
          </a:bodyPr>
          <a:lstStyle/>
          <a:p>
            <a:pPr defTabSz="609630"/>
            <a:r>
              <a:rPr lang="vi-VN" sz="1250">
                <a:solidFill>
                  <a:prstClr val="black"/>
                </a:solidFill>
                <a:latin typeface="Myriad Pro"/>
              </a:rPr>
              <a:t>Ưu điểm: </a:t>
            </a:r>
            <a:endParaRPr lang="en-US" sz="1250">
              <a:solidFill>
                <a:prstClr val="black"/>
              </a:solidFill>
              <a:latin typeface="Myriad Pro"/>
            </a:endParaRPr>
          </a:p>
          <a:p>
            <a:pPr defTabSz="609630"/>
            <a:r>
              <a:rPr lang="vi-VN" sz="1250">
                <a:solidFill>
                  <a:prstClr val="black"/>
                </a:solidFill>
                <a:latin typeface="Myriad Pro"/>
              </a:rPr>
              <a:t>- Tận dụng trong các công trình, tiết kiệm chi phí và thời gian gia công. </a:t>
            </a:r>
            <a:endParaRPr lang="en-US" sz="1250">
              <a:solidFill>
                <a:prstClr val="black"/>
              </a:solidFill>
              <a:latin typeface="Myriad Pro"/>
            </a:endParaRPr>
          </a:p>
          <a:p>
            <a:pPr defTabSz="609630"/>
            <a:r>
              <a:rPr lang="vi-VN" sz="1250">
                <a:solidFill>
                  <a:prstClr val="black"/>
                </a:solidFill>
                <a:latin typeface="Myriad Pro"/>
              </a:rPr>
              <a:t>- Chất lượng ổn định. </a:t>
            </a:r>
            <a:endParaRPr lang="en-US" sz="1250">
              <a:solidFill>
                <a:prstClr val="black"/>
              </a:solidFill>
              <a:latin typeface="Myriad Pro"/>
            </a:endParaRPr>
          </a:p>
          <a:p>
            <a:pPr defTabSz="609630"/>
            <a:r>
              <a:rPr lang="vi-VN" sz="1250">
                <a:solidFill>
                  <a:prstClr val="black"/>
                </a:solidFill>
                <a:latin typeface="Myriad Pro"/>
              </a:rPr>
              <a:t>- Sản xuất theo tiêu chuẩn JIS C8330/ JIS C8336/ JIS C8340/ JIS C8350.</a:t>
            </a:r>
            <a:endParaRPr lang="en-US" sz="1250">
              <a:solidFill>
                <a:prstClr val="black"/>
              </a:solidFill>
              <a:latin typeface="Myriad Pro"/>
            </a:endParaRPr>
          </a:p>
          <a:p>
            <a:pPr defTabSz="609630"/>
            <a:endParaRPr lang="en-US" sz="1250">
              <a:solidFill>
                <a:prstClr val="black"/>
              </a:solidFill>
              <a:latin typeface="Myriad Pro"/>
            </a:endParaRPr>
          </a:p>
          <a:p>
            <a:pPr defTabSz="609630"/>
            <a:r>
              <a:rPr lang="en-US" sz="1250">
                <a:solidFill>
                  <a:prstClr val="black"/>
                </a:solidFill>
                <a:latin typeface="Myriad Pro"/>
                <a:cs typeface="Arial" panose="020B0604020202020204" pitchFamily="34" charset="0"/>
              </a:rPr>
              <a:t>Advantage: </a:t>
            </a:r>
          </a:p>
          <a:p>
            <a:pPr defTabSz="609630"/>
            <a:r>
              <a:rPr lang="en-US" sz="1250">
                <a:solidFill>
                  <a:prstClr val="black"/>
                </a:solidFill>
                <a:latin typeface="Myriad Pro"/>
                <a:cs typeface="Arial" panose="020B0604020202020204" pitchFamily="34" charset="0"/>
              </a:rPr>
              <a:t>- Utilized in projects, saving costs and construction time. </a:t>
            </a:r>
          </a:p>
          <a:p>
            <a:pPr defTabSz="609630"/>
            <a:r>
              <a:rPr lang="en-US" sz="1250">
                <a:solidFill>
                  <a:prstClr val="black"/>
                </a:solidFill>
                <a:latin typeface="Myriad Pro"/>
                <a:cs typeface="Arial" panose="020B0604020202020204" pitchFamily="34" charset="0"/>
              </a:rPr>
              <a:t>- Stability quality. </a:t>
            </a:r>
          </a:p>
          <a:p>
            <a:pPr defTabSz="609630"/>
            <a:r>
              <a:rPr lang="en-US" sz="1250">
                <a:solidFill>
                  <a:prstClr val="black"/>
                </a:solidFill>
                <a:latin typeface="Myriad Pro"/>
                <a:cs typeface="Arial" panose="020B0604020202020204" pitchFamily="34" charset="0"/>
              </a:rPr>
              <a:t>- Manufactured according to JIS C8330/ JIS C8336/ JIS C8340/ JIS C8350 standards. </a:t>
            </a:r>
          </a:p>
        </p:txBody>
      </p:sp>
      <p:pic>
        <p:nvPicPr>
          <p:cNvPr id="9" name="Picture 8">
            <a:extLst>
              <a:ext uri="{FF2B5EF4-FFF2-40B4-BE49-F238E27FC236}">
                <a16:creationId xmlns:a16="http://schemas.microsoft.com/office/drawing/2014/main" id="{EF20DDD7-8925-C3A2-B050-AE41E44F58B9}"/>
              </a:ext>
            </a:extLst>
          </p:cNvPr>
          <p:cNvPicPr>
            <a:picLocks noChangeAspect="1"/>
          </p:cNvPicPr>
          <p:nvPr/>
        </p:nvPicPr>
        <p:blipFill>
          <a:blip r:embed="rId3"/>
          <a:stretch>
            <a:fillRect/>
          </a:stretch>
        </p:blipFill>
        <p:spPr>
          <a:xfrm>
            <a:off x="5103845" y="3858017"/>
            <a:ext cx="3769567" cy="1525746"/>
          </a:xfrm>
          <a:prstGeom prst="rect">
            <a:avLst/>
          </a:prstGeom>
        </p:spPr>
      </p:pic>
    </p:spTree>
    <p:extLst>
      <p:ext uri="{BB962C8B-B14F-4D97-AF65-F5344CB8AC3E}">
        <p14:creationId xmlns:p14="http://schemas.microsoft.com/office/powerpoint/2010/main" val="3904375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1B37B3-E9A0-B65A-2F9F-91592FF330FB}"/>
              </a:ext>
            </a:extLst>
          </p:cNvPr>
          <p:cNvPicPr>
            <a:picLocks noChangeAspect="1"/>
          </p:cNvPicPr>
          <p:nvPr/>
        </p:nvPicPr>
        <p:blipFill rotWithShape="1">
          <a:blip r:embed="rId2"/>
          <a:srcRect t="717"/>
          <a:stretch/>
        </p:blipFill>
        <p:spPr>
          <a:xfrm>
            <a:off x="0" y="49161"/>
            <a:ext cx="9144000" cy="6808839"/>
          </a:xfrm>
          <a:prstGeom prst="rect">
            <a:avLst/>
          </a:prstGeom>
        </p:spPr>
      </p:pic>
      <p:sp>
        <p:nvSpPr>
          <p:cNvPr id="3" name="TextBox 2">
            <a:extLst>
              <a:ext uri="{FF2B5EF4-FFF2-40B4-BE49-F238E27FC236}">
                <a16:creationId xmlns:a16="http://schemas.microsoft.com/office/drawing/2014/main" id="{9639AA59-598A-A6E2-BB81-669B66B7587C}"/>
              </a:ext>
            </a:extLst>
          </p:cNvPr>
          <p:cNvSpPr txBox="1"/>
          <p:nvPr/>
        </p:nvSpPr>
        <p:spPr>
          <a:xfrm>
            <a:off x="951722" y="466531"/>
            <a:ext cx="3242389" cy="369332"/>
          </a:xfrm>
          <a:prstGeom prst="rect">
            <a:avLst/>
          </a:prstGeom>
          <a:solidFill>
            <a:schemeClr val="bg1"/>
          </a:solidFill>
        </p:spPr>
        <p:txBody>
          <a:bodyPr wrap="square">
            <a:spAutoFit/>
          </a:bodyPr>
          <a:lstStyle/>
          <a:p>
            <a:r>
              <a:rPr lang="vi-VN" b="1">
                <a:latin typeface="Myriad Pro"/>
              </a:rPr>
              <a:t>SERVER RACK SYSTEM</a:t>
            </a:r>
          </a:p>
        </p:txBody>
      </p:sp>
      <p:sp>
        <p:nvSpPr>
          <p:cNvPr id="5" name="TextBox 4">
            <a:extLst>
              <a:ext uri="{FF2B5EF4-FFF2-40B4-BE49-F238E27FC236}">
                <a16:creationId xmlns:a16="http://schemas.microsoft.com/office/drawing/2014/main" id="{8DBBF155-810A-F501-477C-9CCC4D8F2D32}"/>
              </a:ext>
            </a:extLst>
          </p:cNvPr>
          <p:cNvSpPr txBox="1"/>
          <p:nvPr/>
        </p:nvSpPr>
        <p:spPr>
          <a:xfrm>
            <a:off x="4973217" y="466531"/>
            <a:ext cx="3391677" cy="369332"/>
          </a:xfrm>
          <a:prstGeom prst="rect">
            <a:avLst/>
          </a:prstGeom>
          <a:solidFill>
            <a:schemeClr val="bg1"/>
          </a:solidFill>
        </p:spPr>
        <p:txBody>
          <a:bodyPr wrap="square">
            <a:spAutoFit/>
          </a:bodyPr>
          <a:lstStyle/>
          <a:p>
            <a:pPr algn="ctr"/>
            <a:r>
              <a:rPr lang="vi-VN" b="1">
                <a:latin typeface="Myriad Pro"/>
              </a:rPr>
              <a:t>HỆ THỐNG TỦ MẠNG</a:t>
            </a:r>
          </a:p>
        </p:txBody>
      </p:sp>
    </p:spTree>
    <p:extLst>
      <p:ext uri="{BB962C8B-B14F-4D97-AF65-F5344CB8AC3E}">
        <p14:creationId xmlns:p14="http://schemas.microsoft.com/office/powerpoint/2010/main" val="4074473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24FFBF-638B-80B4-B6C1-2A6D0B9CA5B4}"/>
              </a:ext>
            </a:extLst>
          </p:cNvPr>
          <p:cNvPicPr>
            <a:picLocks noChangeAspect="1"/>
          </p:cNvPicPr>
          <p:nvPr/>
        </p:nvPicPr>
        <p:blipFill>
          <a:blip r:embed="rId2"/>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F0BC9D50-9299-2238-D27A-01176F800039}"/>
              </a:ext>
            </a:extLst>
          </p:cNvPr>
          <p:cNvPicPr>
            <a:picLocks noChangeAspect="1"/>
          </p:cNvPicPr>
          <p:nvPr/>
        </p:nvPicPr>
        <p:blipFill>
          <a:blip r:embed="rId3"/>
          <a:stretch>
            <a:fillRect/>
          </a:stretch>
        </p:blipFill>
        <p:spPr>
          <a:xfrm>
            <a:off x="7995490" y="6177399"/>
            <a:ext cx="966407" cy="587295"/>
          </a:xfrm>
          <a:prstGeom prst="rect">
            <a:avLst/>
          </a:prstGeom>
        </p:spPr>
      </p:pic>
      <p:pic>
        <p:nvPicPr>
          <p:cNvPr id="14" name="Picture 13">
            <a:extLst>
              <a:ext uri="{FF2B5EF4-FFF2-40B4-BE49-F238E27FC236}">
                <a16:creationId xmlns:a16="http://schemas.microsoft.com/office/drawing/2014/main" id="{743F3511-5596-4A05-A1B8-9555C0A52784}"/>
              </a:ext>
            </a:extLst>
          </p:cNvPr>
          <p:cNvPicPr>
            <a:picLocks noChangeAspect="1"/>
          </p:cNvPicPr>
          <p:nvPr/>
        </p:nvPicPr>
        <p:blipFill>
          <a:blip r:embed="rId4"/>
          <a:stretch>
            <a:fillRect/>
          </a:stretch>
        </p:blipFill>
        <p:spPr>
          <a:xfrm>
            <a:off x="8893441" y="6387218"/>
            <a:ext cx="159507" cy="219322"/>
          </a:xfrm>
          <a:prstGeom prst="rect">
            <a:avLst/>
          </a:prstGeom>
        </p:spPr>
      </p:pic>
    </p:spTree>
    <p:extLst>
      <p:ext uri="{BB962C8B-B14F-4D97-AF65-F5344CB8AC3E}">
        <p14:creationId xmlns:p14="http://schemas.microsoft.com/office/powerpoint/2010/main" val="499691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2A6EA-0AF4-3887-6522-37E7EC90A8BC}"/>
              </a:ext>
            </a:extLst>
          </p:cNvPr>
          <p:cNvPicPr>
            <a:picLocks noChangeAspect="1"/>
          </p:cNvPicPr>
          <p:nvPr/>
        </p:nvPicPr>
        <p:blipFill>
          <a:blip r:embed="rId2"/>
          <a:stretch>
            <a:fillRect/>
          </a:stretch>
        </p:blipFill>
        <p:spPr>
          <a:xfrm>
            <a:off x="0" y="1"/>
            <a:ext cx="9144000" cy="6858000"/>
          </a:xfrm>
          <a:prstGeom prst="rect">
            <a:avLst/>
          </a:prstGeom>
        </p:spPr>
      </p:pic>
      <p:pic>
        <p:nvPicPr>
          <p:cNvPr id="15" name="Picture 14">
            <a:extLst>
              <a:ext uri="{FF2B5EF4-FFF2-40B4-BE49-F238E27FC236}">
                <a16:creationId xmlns:a16="http://schemas.microsoft.com/office/drawing/2014/main" id="{24EF0F9D-1E43-8654-3532-BD3825BB9147}"/>
              </a:ext>
            </a:extLst>
          </p:cNvPr>
          <p:cNvPicPr>
            <a:picLocks noChangeAspect="1"/>
          </p:cNvPicPr>
          <p:nvPr/>
        </p:nvPicPr>
        <p:blipFill>
          <a:blip r:embed="rId3"/>
          <a:stretch>
            <a:fillRect/>
          </a:stretch>
        </p:blipFill>
        <p:spPr>
          <a:xfrm>
            <a:off x="7995490" y="6177399"/>
            <a:ext cx="966407" cy="587295"/>
          </a:xfrm>
          <a:prstGeom prst="rect">
            <a:avLst/>
          </a:prstGeom>
        </p:spPr>
      </p:pic>
    </p:spTree>
    <p:extLst>
      <p:ext uri="{BB962C8B-B14F-4D97-AF65-F5344CB8AC3E}">
        <p14:creationId xmlns:p14="http://schemas.microsoft.com/office/powerpoint/2010/main" val="140092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1137-0D4C-6D1F-D6A6-957D1B8C50F7}"/>
              </a:ext>
            </a:extLst>
          </p:cNvPr>
          <p:cNvSpPr>
            <a:spLocks noGrp="1"/>
          </p:cNvSpPr>
          <p:nvPr>
            <p:ph type="title"/>
          </p:nvPr>
        </p:nvSpPr>
        <p:spPr/>
        <p:txBody>
          <a:bodyPr/>
          <a:lstStyle/>
          <a:p>
            <a:endParaRPr lang="vi-VN"/>
          </a:p>
        </p:txBody>
      </p:sp>
      <p:pic>
        <p:nvPicPr>
          <p:cNvPr id="5" name="Content Placeholder 4" descr="A screenshot of a computer&#10;&#10;Description automatically generated">
            <a:extLst>
              <a:ext uri="{FF2B5EF4-FFF2-40B4-BE49-F238E27FC236}">
                <a16:creationId xmlns:a16="http://schemas.microsoft.com/office/drawing/2014/main" id="{BA993D94-ECEE-0ACA-24B5-03BF17292E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pic>
        <p:nvPicPr>
          <p:cNvPr id="3" name="Picture 2">
            <a:extLst>
              <a:ext uri="{FF2B5EF4-FFF2-40B4-BE49-F238E27FC236}">
                <a16:creationId xmlns:a16="http://schemas.microsoft.com/office/drawing/2014/main" id="{A77B2607-5FA6-F5E8-8124-8E85EDE2585D}"/>
              </a:ext>
            </a:extLst>
          </p:cNvPr>
          <p:cNvPicPr>
            <a:picLocks noChangeAspect="1"/>
          </p:cNvPicPr>
          <p:nvPr/>
        </p:nvPicPr>
        <p:blipFill>
          <a:blip r:embed="rId3"/>
          <a:stretch>
            <a:fillRect/>
          </a:stretch>
        </p:blipFill>
        <p:spPr>
          <a:xfrm>
            <a:off x="7995490" y="6177399"/>
            <a:ext cx="966407" cy="587295"/>
          </a:xfrm>
          <a:prstGeom prst="rect">
            <a:avLst/>
          </a:prstGeom>
        </p:spPr>
      </p:pic>
    </p:spTree>
    <p:extLst>
      <p:ext uri="{BB962C8B-B14F-4D97-AF65-F5344CB8AC3E}">
        <p14:creationId xmlns:p14="http://schemas.microsoft.com/office/powerpoint/2010/main" val="2209967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C43823-05C7-DFA6-31D7-6076C726B297}"/>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213905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6E301A-AC4D-605A-2791-6CC156F493AB}"/>
              </a:ext>
            </a:extLst>
          </p:cNvPr>
          <p:cNvSpPr txBox="1"/>
          <p:nvPr/>
        </p:nvSpPr>
        <p:spPr>
          <a:xfrm>
            <a:off x="914400" y="2492646"/>
            <a:ext cx="6895321" cy="2031325"/>
          </a:xfrm>
          <a:prstGeom prst="rect">
            <a:avLst/>
          </a:prstGeom>
          <a:noFill/>
        </p:spPr>
        <p:txBody>
          <a:bodyPr wrap="square">
            <a:spAutoFit/>
          </a:bodyPr>
          <a:lstStyle/>
          <a:p>
            <a:r>
              <a:rPr lang="vi-VN">
                <a:solidFill>
                  <a:schemeClr val="bg1"/>
                </a:solidFill>
                <a:latin typeface="Myriad Pro"/>
              </a:rPr>
              <a:t>-	Founded in 2003.</a:t>
            </a:r>
          </a:p>
          <a:p>
            <a:r>
              <a:rPr lang="vi-VN">
                <a:solidFill>
                  <a:schemeClr val="bg1"/>
                </a:solidFill>
                <a:latin typeface="Myriad Pro"/>
              </a:rPr>
              <a:t>-	Full name:  Q.T .C TECHNOLOGY Ltd., Co</a:t>
            </a:r>
          </a:p>
          <a:p>
            <a:r>
              <a:rPr lang="vi-VN">
                <a:solidFill>
                  <a:schemeClr val="bg1"/>
                </a:solidFill>
                <a:latin typeface="Myriad Pro"/>
              </a:rPr>
              <a:t>-	Factories in the South of Viet Nam, Binh Duong Province (10,000m2)</a:t>
            </a:r>
          </a:p>
          <a:p>
            <a:r>
              <a:rPr lang="vi-VN">
                <a:solidFill>
                  <a:schemeClr val="bg1"/>
                </a:solidFill>
                <a:latin typeface="Myriad Pro"/>
              </a:rPr>
              <a:t>-	Functional:</a:t>
            </a:r>
          </a:p>
          <a:p>
            <a:r>
              <a:rPr lang="vi-VN">
                <a:solidFill>
                  <a:schemeClr val="bg1"/>
                </a:solidFill>
                <a:latin typeface="Myriad Pro"/>
              </a:rPr>
              <a:t>+	Specialized in designing &amp; manufacturing: network &amp; server rack, industrial stand system,</a:t>
            </a:r>
          </a:p>
        </p:txBody>
      </p:sp>
      <p:grpSp>
        <p:nvGrpSpPr>
          <p:cNvPr id="8" name="Group 4">
            <a:extLst>
              <a:ext uri="{FF2B5EF4-FFF2-40B4-BE49-F238E27FC236}">
                <a16:creationId xmlns:a16="http://schemas.microsoft.com/office/drawing/2014/main" id="{7062B7D8-53E7-1107-C27C-4F257F9AF109}"/>
              </a:ext>
            </a:extLst>
          </p:cNvPr>
          <p:cNvGrpSpPr>
            <a:grpSpLocks noChangeAspect="1"/>
          </p:cNvGrpSpPr>
          <p:nvPr/>
        </p:nvGrpSpPr>
        <p:grpSpPr bwMode="auto">
          <a:xfrm>
            <a:off x="0" y="0"/>
            <a:ext cx="9144000" cy="6858000"/>
            <a:chOff x="0" y="0"/>
            <a:chExt cx="5760" cy="4420"/>
          </a:xfrm>
        </p:grpSpPr>
        <p:sp>
          <p:nvSpPr>
            <p:cNvPr id="9" name="AutoShape 3">
              <a:extLst>
                <a:ext uri="{FF2B5EF4-FFF2-40B4-BE49-F238E27FC236}">
                  <a16:creationId xmlns:a16="http://schemas.microsoft.com/office/drawing/2014/main" id="{887E4F8A-5433-DACC-F606-4D75847C29AD}"/>
                </a:ext>
              </a:extLst>
            </p:cNvPr>
            <p:cNvSpPr>
              <a:spLocks noChangeAspect="1" noChangeArrowheads="1" noTextEdit="1"/>
            </p:cNvSpPr>
            <p:nvPr/>
          </p:nvSpPr>
          <p:spPr bwMode="auto">
            <a:xfrm>
              <a:off x="0" y="0"/>
              <a:ext cx="5760" cy="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1029" name="Picture 5">
              <a:extLst>
                <a:ext uri="{FF2B5EF4-FFF2-40B4-BE49-F238E27FC236}">
                  <a16:creationId xmlns:a16="http://schemas.microsoft.com/office/drawing/2014/main" id="{FEA12390-DE36-832D-8873-E4CDB576BB19}"/>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5767" cy="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4D437D3B-DCD2-46E9-6E0E-DD526507A506}"/>
              </a:ext>
            </a:extLst>
          </p:cNvPr>
          <p:cNvSpPr txBox="1"/>
          <p:nvPr/>
        </p:nvSpPr>
        <p:spPr>
          <a:xfrm>
            <a:off x="914400" y="1430989"/>
            <a:ext cx="8016630" cy="1938992"/>
          </a:xfrm>
          <a:prstGeom prst="rect">
            <a:avLst/>
          </a:prstGeom>
          <a:noFill/>
        </p:spPr>
        <p:txBody>
          <a:bodyPr wrap="square">
            <a:spAutoFit/>
          </a:bodyPr>
          <a:lstStyle/>
          <a:p>
            <a:r>
              <a:rPr lang="vi-VN" sz="1500">
                <a:latin typeface="Myriad Pro"/>
              </a:rPr>
              <a:t>- Founded in 2003.</a:t>
            </a:r>
          </a:p>
          <a:p>
            <a:r>
              <a:rPr lang="vi-VN" sz="1500">
                <a:latin typeface="Myriad Pro"/>
              </a:rPr>
              <a:t>- Full name:  Q.T.C TECHNOLOGY Ltd., Co</a:t>
            </a:r>
          </a:p>
          <a:p>
            <a:r>
              <a:rPr lang="vi-VN" sz="1500">
                <a:latin typeface="Myriad Pro"/>
              </a:rPr>
              <a:t>- Factories in the South of Viet Nam, Binh Duong Province (10,000m2)</a:t>
            </a:r>
          </a:p>
          <a:p>
            <a:r>
              <a:rPr lang="vi-VN" sz="1500">
                <a:latin typeface="Myriad Pro"/>
              </a:rPr>
              <a:t>- Functional:</a:t>
            </a:r>
          </a:p>
          <a:p>
            <a:r>
              <a:rPr lang="vi-VN" sz="1500">
                <a:latin typeface="Myriad Pro"/>
              </a:rPr>
              <a:t>+    Specialized in designing &amp; manufacturing: network &amp; server rack, industrial stand system, electricity panel, metal building component and other metal production.</a:t>
            </a:r>
          </a:p>
          <a:p>
            <a:r>
              <a:rPr lang="vi-VN" sz="1500">
                <a:latin typeface="Myriad Pro"/>
              </a:rPr>
              <a:t>+    Trade on electricity instrument and equipment for industrial and civil project</a:t>
            </a:r>
          </a:p>
          <a:p>
            <a:r>
              <a:rPr lang="vi-VN" sz="1500">
                <a:latin typeface="Myriad Pro"/>
              </a:rPr>
              <a:t>+    Power coating self-contained system</a:t>
            </a:r>
          </a:p>
        </p:txBody>
      </p:sp>
      <p:sp>
        <p:nvSpPr>
          <p:cNvPr id="14" name="TextBox 13">
            <a:extLst>
              <a:ext uri="{FF2B5EF4-FFF2-40B4-BE49-F238E27FC236}">
                <a16:creationId xmlns:a16="http://schemas.microsoft.com/office/drawing/2014/main" id="{2FCE8D0C-C5D9-8A8E-8E13-10672B9F100E}"/>
              </a:ext>
            </a:extLst>
          </p:cNvPr>
          <p:cNvSpPr txBox="1"/>
          <p:nvPr/>
        </p:nvSpPr>
        <p:spPr>
          <a:xfrm>
            <a:off x="619760" y="1061657"/>
            <a:ext cx="1940560" cy="369332"/>
          </a:xfrm>
          <a:prstGeom prst="rect">
            <a:avLst/>
          </a:prstGeom>
          <a:noFill/>
        </p:spPr>
        <p:txBody>
          <a:bodyPr wrap="square" rtlCol="0">
            <a:spAutoFit/>
          </a:bodyPr>
          <a:lstStyle/>
          <a:p>
            <a:r>
              <a:rPr lang="vi-VN" b="1">
                <a:solidFill>
                  <a:schemeClr val="accent5">
                    <a:lumMod val="75000"/>
                  </a:schemeClr>
                </a:solidFill>
                <a:latin typeface="Myriad Pro"/>
              </a:rPr>
              <a:t>About us</a:t>
            </a:r>
          </a:p>
        </p:txBody>
      </p:sp>
      <p:sp>
        <p:nvSpPr>
          <p:cNvPr id="15" name="TextBox 14">
            <a:extLst>
              <a:ext uri="{FF2B5EF4-FFF2-40B4-BE49-F238E27FC236}">
                <a16:creationId xmlns:a16="http://schemas.microsoft.com/office/drawing/2014/main" id="{E1801B90-552E-6221-0294-E751BC1E2976}"/>
              </a:ext>
            </a:extLst>
          </p:cNvPr>
          <p:cNvSpPr txBox="1"/>
          <p:nvPr/>
        </p:nvSpPr>
        <p:spPr>
          <a:xfrm>
            <a:off x="619760" y="3488020"/>
            <a:ext cx="1940560" cy="369332"/>
          </a:xfrm>
          <a:prstGeom prst="rect">
            <a:avLst/>
          </a:prstGeom>
          <a:noFill/>
        </p:spPr>
        <p:txBody>
          <a:bodyPr wrap="square" rtlCol="0">
            <a:spAutoFit/>
          </a:bodyPr>
          <a:lstStyle/>
          <a:p>
            <a:r>
              <a:rPr lang="vi-VN" b="1">
                <a:solidFill>
                  <a:schemeClr val="accent5">
                    <a:lumMod val="75000"/>
                  </a:schemeClr>
                </a:solidFill>
                <a:latin typeface="Myriad Pro"/>
              </a:rPr>
              <a:t>Về chúng tôi:</a:t>
            </a:r>
          </a:p>
        </p:txBody>
      </p:sp>
      <p:sp>
        <p:nvSpPr>
          <p:cNvPr id="16" name="TextBox 15">
            <a:extLst>
              <a:ext uri="{FF2B5EF4-FFF2-40B4-BE49-F238E27FC236}">
                <a16:creationId xmlns:a16="http://schemas.microsoft.com/office/drawing/2014/main" id="{911E306B-5C6B-0C69-CF62-8756E4D72B1E}"/>
              </a:ext>
            </a:extLst>
          </p:cNvPr>
          <p:cNvSpPr txBox="1"/>
          <p:nvPr/>
        </p:nvSpPr>
        <p:spPr>
          <a:xfrm>
            <a:off x="921523" y="3857352"/>
            <a:ext cx="7802598" cy="1938992"/>
          </a:xfrm>
          <a:prstGeom prst="rect">
            <a:avLst/>
          </a:prstGeom>
          <a:noFill/>
        </p:spPr>
        <p:txBody>
          <a:bodyPr wrap="square">
            <a:spAutoFit/>
          </a:bodyPr>
          <a:lstStyle/>
          <a:p>
            <a:r>
              <a:rPr lang="vi-VN" sz="1500">
                <a:latin typeface="Myriad Pro"/>
              </a:rPr>
              <a:t>- Được thành lập vào năm 2003.</a:t>
            </a:r>
          </a:p>
          <a:p>
            <a:r>
              <a:rPr lang="vi-VN" sz="1500">
                <a:latin typeface="Myriad Pro"/>
              </a:rPr>
              <a:t>- Tên đầy đủ: Công ty TNHH Kỹ Thuật QTC.</a:t>
            </a:r>
          </a:p>
          <a:p>
            <a:r>
              <a:rPr lang="vi-VN" sz="1500">
                <a:latin typeface="Myriad Pro"/>
              </a:rPr>
              <a:t>- Chúng tôi có nhà máy ở miền nam Việt Nam, ở Tỉnh Bình Dương (10.000 m2).</a:t>
            </a:r>
          </a:p>
          <a:p>
            <a:r>
              <a:rPr lang="vi-VN" sz="1500">
                <a:latin typeface="Myriad Pro"/>
              </a:rPr>
              <a:t>- Lĩnh vực hoạt động:</a:t>
            </a:r>
          </a:p>
          <a:p>
            <a:r>
              <a:rPr lang="vi-VN" sz="1500">
                <a:latin typeface="Myriad Pro"/>
              </a:rPr>
              <a:t>+	Chuyên về thiết kế và sản xuất tủ rack, hệ thống giá đỡ công nghiệp, tủ bảng điện, thang máng, cáp, vỏ máy kim loại, và các sản phẩm sử dụng tấm kim loại khác.</a:t>
            </a:r>
          </a:p>
          <a:p>
            <a:r>
              <a:rPr lang="vi-VN" sz="1500">
                <a:latin typeface="Myriad Pro"/>
              </a:rPr>
              <a:t>+	Buôn bán thiết bị, linh kiện điện và các thiết bị dùng trong công nghiệp và dân dụng.</a:t>
            </a:r>
          </a:p>
          <a:p>
            <a:r>
              <a:rPr lang="vi-VN" sz="1500">
                <a:latin typeface="Myriad Pro"/>
              </a:rPr>
              <a:t>+	Có hệ thống sơn tĩnh điện tích hợp trong quá trình sản xuất.</a:t>
            </a:r>
          </a:p>
        </p:txBody>
      </p:sp>
    </p:spTree>
    <p:extLst>
      <p:ext uri="{BB962C8B-B14F-4D97-AF65-F5344CB8AC3E}">
        <p14:creationId xmlns:p14="http://schemas.microsoft.com/office/powerpoint/2010/main" val="3580859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80E62A-8713-A254-143A-31DAE1D3B453}"/>
              </a:ext>
            </a:extLst>
          </p:cNvPr>
          <p:cNvPicPr>
            <a:picLocks noChangeAspect="1"/>
          </p:cNvPicPr>
          <p:nvPr/>
        </p:nvPicPr>
        <p:blipFill>
          <a:blip r:embed="rId2"/>
          <a:stretch>
            <a:fillRect/>
          </a:stretch>
        </p:blipFill>
        <p:spPr>
          <a:xfrm>
            <a:off x="0" y="1"/>
            <a:ext cx="9144000" cy="6858000"/>
          </a:xfrm>
          <a:prstGeom prst="rect">
            <a:avLst/>
          </a:prstGeom>
        </p:spPr>
      </p:pic>
      <p:sp>
        <p:nvSpPr>
          <p:cNvPr id="6" name="Rectangle 5">
            <a:extLst>
              <a:ext uri="{FF2B5EF4-FFF2-40B4-BE49-F238E27FC236}">
                <a16:creationId xmlns:a16="http://schemas.microsoft.com/office/drawing/2014/main" id="{8AA55FE0-5595-982F-E447-3A131864544B}"/>
              </a:ext>
            </a:extLst>
          </p:cNvPr>
          <p:cNvSpPr/>
          <p:nvPr/>
        </p:nvSpPr>
        <p:spPr>
          <a:xfrm>
            <a:off x="6102220" y="5781812"/>
            <a:ext cx="2948473" cy="615553"/>
          </a:xfrm>
          <a:prstGeom prst="rect">
            <a:avLst/>
          </a:prstGeom>
          <a:ln w="3175">
            <a:solidFill>
              <a:srgbClr val="0070C0"/>
            </a:solidFill>
            <a:prstDash val="dash"/>
          </a:ln>
          <a:effectLst>
            <a:glow rad="101600">
              <a:schemeClr val="accent1">
                <a:satMod val="175000"/>
                <a:alpha val="40000"/>
              </a:schemeClr>
            </a:glow>
          </a:effectLst>
        </p:spPr>
        <p:txBody>
          <a:bodyPr wrap="square">
            <a:spAutoFit/>
          </a:bodyPr>
          <a:lstStyle/>
          <a:p>
            <a:r>
              <a:rPr lang="en-US" sz="1700" b="1">
                <a:solidFill>
                  <a:schemeClr val="bg1"/>
                </a:solidFill>
                <a:effectLst>
                  <a:outerShdw blurRad="50800" dist="50800" dir="5400000" algn="ctr" rotWithShape="0">
                    <a:schemeClr val="tx2">
                      <a:lumMod val="40000"/>
                      <a:lumOff val="60000"/>
                    </a:schemeClr>
                  </a:outerShdw>
                </a:effectLst>
                <a:latin typeface="Myriad Pro"/>
                <a:cs typeface="Arial" panose="020B0604020202020204" pitchFamily="34" charset="0"/>
              </a:rPr>
              <a:t>Production capacity is more than 3,000 tons/year</a:t>
            </a:r>
            <a:endParaRPr lang="vi-VN" sz="1700" b="1">
              <a:solidFill>
                <a:schemeClr val="bg1"/>
              </a:solidFill>
              <a:effectLst>
                <a:outerShdw blurRad="50800" dist="50800" dir="5400000" algn="ctr" rotWithShape="0">
                  <a:schemeClr val="tx2">
                    <a:lumMod val="40000"/>
                    <a:lumOff val="60000"/>
                  </a:schemeClr>
                </a:outerShdw>
              </a:effectLst>
              <a:latin typeface="Myriad Pro"/>
              <a:cs typeface="Arial" panose="020B0604020202020204" pitchFamily="34" charset="0"/>
            </a:endParaRPr>
          </a:p>
        </p:txBody>
      </p:sp>
      <p:sp>
        <p:nvSpPr>
          <p:cNvPr id="7" name="Rectangle 6">
            <a:extLst>
              <a:ext uri="{FF2B5EF4-FFF2-40B4-BE49-F238E27FC236}">
                <a16:creationId xmlns:a16="http://schemas.microsoft.com/office/drawing/2014/main" id="{D1ED9895-3563-0B10-B84E-FF75325BF8FF}"/>
              </a:ext>
            </a:extLst>
          </p:cNvPr>
          <p:cNvSpPr/>
          <p:nvPr/>
        </p:nvSpPr>
        <p:spPr>
          <a:xfrm>
            <a:off x="152400" y="5928059"/>
            <a:ext cx="4419600" cy="738664"/>
          </a:xfrm>
          <a:prstGeom prst="rect">
            <a:avLst/>
          </a:prstGeom>
          <a:ln w="3175">
            <a:solidFill>
              <a:schemeClr val="accent1"/>
            </a:solidFill>
            <a:prstDash val="sysDot"/>
          </a:ln>
          <a:effectLst>
            <a:glow rad="139700">
              <a:schemeClr val="accent1">
                <a:satMod val="175000"/>
                <a:alpha val="40000"/>
              </a:schemeClr>
            </a:glow>
          </a:effectLst>
        </p:spPr>
        <p:txBody>
          <a:bodyPr wrap="square">
            <a:spAutoFit/>
          </a:bodyPr>
          <a:lstStyle/>
          <a:p>
            <a:r>
              <a:rPr lang="en-US" sz="2100" b="1">
                <a:solidFill>
                  <a:schemeClr val="bg1"/>
                </a:solidFill>
                <a:latin typeface="Myriad Pro"/>
                <a:cs typeface="Arial" panose="020B0604020202020204" pitchFamily="34" charset="0"/>
              </a:rPr>
              <a:t>QTC’S CAPACITY</a:t>
            </a:r>
          </a:p>
          <a:p>
            <a:r>
              <a:rPr lang="en-US" sz="2100" b="1">
                <a:solidFill>
                  <a:schemeClr val="bg1"/>
                </a:solidFill>
                <a:latin typeface="Myriad Pro"/>
                <a:cs typeface="Arial" panose="020B0604020202020204" pitchFamily="34" charset="0"/>
              </a:rPr>
              <a:t>Năng lực sản xuất của QTC</a:t>
            </a:r>
            <a:endParaRPr lang="vi-VN" sz="2100" b="1">
              <a:solidFill>
                <a:schemeClr val="bg1"/>
              </a:solidFill>
              <a:latin typeface="Myriad Pro"/>
              <a:cs typeface="Arial" panose="020B0604020202020204" pitchFamily="34" charset="0"/>
            </a:endParaRPr>
          </a:p>
        </p:txBody>
      </p:sp>
    </p:spTree>
    <p:extLst>
      <p:ext uri="{BB962C8B-B14F-4D97-AF65-F5344CB8AC3E}">
        <p14:creationId xmlns:p14="http://schemas.microsoft.com/office/powerpoint/2010/main" val="1461878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CAC85-411C-40BA-DA0B-163FE333339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78672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D258A-2338-A8D7-C5CA-F8C0B59EA41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DF25757-91F4-EC08-8B8E-360130B9FC30}"/>
              </a:ext>
            </a:extLst>
          </p:cNvPr>
          <p:cNvSpPr>
            <a:spLocks noGrp="1"/>
          </p:cNvSpPr>
          <p:nvPr>
            <p:ph type="subTitle" idx="1"/>
          </p:nvPr>
        </p:nvSpPr>
        <p:spPr/>
        <p:txBody>
          <a:bodyPr/>
          <a:lstStyle/>
          <a:p>
            <a:endParaRPr lang="en-US"/>
          </a:p>
        </p:txBody>
      </p:sp>
      <p:sp>
        <p:nvSpPr>
          <p:cNvPr id="4" name="Freeform 2">
            <a:extLst>
              <a:ext uri="{FF2B5EF4-FFF2-40B4-BE49-F238E27FC236}">
                <a16:creationId xmlns:a16="http://schemas.microsoft.com/office/drawing/2014/main" id="{D85B2D1E-C20B-1EF4-CC6F-B6B5D3D88DC9}"/>
              </a:ext>
            </a:extLst>
          </p:cNvPr>
          <p:cNvSpPr/>
          <p:nvPr/>
        </p:nvSpPr>
        <p:spPr>
          <a:xfrm>
            <a:off x="1" y="7620"/>
            <a:ext cx="9143999" cy="6858000"/>
          </a:xfrm>
          <a:custGeom>
            <a:avLst/>
            <a:gdLst/>
            <a:ahLst/>
            <a:cxnLst/>
            <a:rect l="l" t="t" r="r" b="b"/>
            <a:pathLst>
              <a:path w="13242642" h="9931982">
                <a:moveTo>
                  <a:pt x="0" y="0"/>
                </a:moveTo>
                <a:lnTo>
                  <a:pt x="13242642" y="0"/>
                </a:lnTo>
                <a:lnTo>
                  <a:pt x="13242642" y="9931982"/>
                </a:lnTo>
                <a:lnTo>
                  <a:pt x="0" y="993198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07E83103-97AA-902F-4AC5-3AEFB20AAB50}"/>
              </a:ext>
            </a:extLst>
          </p:cNvPr>
          <p:cNvSpPr txBox="1"/>
          <p:nvPr/>
        </p:nvSpPr>
        <p:spPr>
          <a:xfrm>
            <a:off x="5638800" y="2896513"/>
            <a:ext cx="1320800" cy="369332"/>
          </a:xfrm>
          <a:prstGeom prst="rect">
            <a:avLst/>
          </a:prstGeom>
          <a:noFill/>
        </p:spPr>
        <p:txBody>
          <a:bodyPr wrap="square" rtlCol="0">
            <a:spAutoFit/>
          </a:bodyPr>
          <a:lstStyle/>
          <a:p>
            <a:pPr algn="r" defTabSz="609630"/>
            <a:r>
              <a:rPr lang="en-US" sz="900" b="1">
                <a:solidFill>
                  <a:schemeClr val="bg1">
                    <a:lumMod val="75000"/>
                  </a:schemeClr>
                </a:solidFill>
                <a:latin typeface="Calibri"/>
              </a:rPr>
              <a:t>Máy chấn</a:t>
            </a:r>
          </a:p>
          <a:p>
            <a:pPr algn="r" defTabSz="609630"/>
            <a:r>
              <a:rPr lang="en-US" sz="900" b="1">
                <a:solidFill>
                  <a:schemeClr val="bg1">
                    <a:lumMod val="75000"/>
                  </a:schemeClr>
                </a:solidFill>
                <a:latin typeface="Calibri"/>
              </a:rPr>
              <a:t>Bending Machine</a:t>
            </a:r>
          </a:p>
        </p:txBody>
      </p:sp>
    </p:spTree>
    <p:extLst>
      <p:ext uri="{BB962C8B-B14F-4D97-AF65-F5344CB8AC3E}">
        <p14:creationId xmlns:p14="http://schemas.microsoft.com/office/powerpoint/2010/main" val="797867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95F435-F243-676A-49C6-476B2FC172E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50963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QTC\Picture\Amada\DCT-2565+FG(300dpi).jpg">
            <a:extLst>
              <a:ext uri="{FF2B5EF4-FFF2-40B4-BE49-F238E27FC236}">
                <a16:creationId xmlns:a16="http://schemas.microsoft.com/office/drawing/2014/main" id="{59E67304-08E7-18B5-F3A4-0FB329D42E54}"/>
              </a:ext>
            </a:extLst>
          </p:cNvPr>
          <p:cNvPicPr>
            <a:picLocks noChangeAspect="1" noChangeArrowheads="1"/>
          </p:cNvPicPr>
          <p:nvPr/>
        </p:nvPicPr>
        <p:blipFill>
          <a:blip r:embed="rId2"/>
          <a:srcRect/>
          <a:stretch>
            <a:fillRect/>
          </a:stretch>
        </p:blipFill>
        <p:spPr bwMode="auto">
          <a:xfrm>
            <a:off x="0" y="924391"/>
            <a:ext cx="9144000" cy="4572000"/>
          </a:xfrm>
          <a:prstGeom prst="rect">
            <a:avLst/>
          </a:prstGeom>
          <a:noFill/>
        </p:spPr>
      </p:pic>
      <p:sp>
        <p:nvSpPr>
          <p:cNvPr id="12" name="Title 1">
            <a:extLst>
              <a:ext uri="{FF2B5EF4-FFF2-40B4-BE49-F238E27FC236}">
                <a16:creationId xmlns:a16="http://schemas.microsoft.com/office/drawing/2014/main" id="{CA653C46-D930-99AF-FBFD-326426AFF036}"/>
              </a:ext>
            </a:extLst>
          </p:cNvPr>
          <p:cNvSpPr>
            <a:spLocks noGrp="1"/>
          </p:cNvSpPr>
          <p:nvPr>
            <p:ph type="title"/>
          </p:nvPr>
        </p:nvSpPr>
        <p:spPr>
          <a:xfrm>
            <a:off x="284480" y="5508922"/>
            <a:ext cx="3352800" cy="990600"/>
          </a:xfrm>
        </p:spPr>
        <p:txBody>
          <a:bodyPr/>
          <a:lstStyle/>
          <a:p>
            <a:pPr algn="l"/>
            <a:r>
              <a:rPr lang="en-US" sz="2400" b="1">
                <a:latin typeface="Myriad Pro"/>
              </a:rPr>
              <a:t>Máy Cắt Tole</a:t>
            </a:r>
            <a:br>
              <a:rPr lang="en-US" sz="2000" b="1">
                <a:latin typeface="Myriad Pro"/>
              </a:rPr>
            </a:br>
            <a:r>
              <a:rPr lang="en-US" sz="1800" i="1">
                <a:latin typeface="Myriad Pro"/>
              </a:rPr>
              <a:t>Capacity: 60 lần / phút</a:t>
            </a:r>
          </a:p>
        </p:txBody>
      </p:sp>
      <p:sp>
        <p:nvSpPr>
          <p:cNvPr id="13" name="Rectangle 12">
            <a:extLst>
              <a:ext uri="{FF2B5EF4-FFF2-40B4-BE49-F238E27FC236}">
                <a16:creationId xmlns:a16="http://schemas.microsoft.com/office/drawing/2014/main" id="{A32DF382-232B-E808-0094-394E2CA1AB30}"/>
              </a:ext>
            </a:extLst>
          </p:cNvPr>
          <p:cNvSpPr/>
          <p:nvPr/>
        </p:nvSpPr>
        <p:spPr>
          <a:xfrm>
            <a:off x="284480" y="416560"/>
            <a:ext cx="8575040" cy="1015663"/>
          </a:xfrm>
          <a:prstGeom prst="rect">
            <a:avLst/>
          </a:prstGeom>
        </p:spPr>
        <p:txBody>
          <a:bodyPr wrap="square">
            <a:spAutoFit/>
          </a:bodyPr>
          <a:lstStyle/>
          <a:p>
            <a:pPr algn="just"/>
            <a:r>
              <a:rPr lang="vi-VN" sz="1500" i="1">
                <a:latin typeface="Myriad Pro"/>
              </a:rPr>
              <a:t>Modern machines &amp; equipment which are mostly imported from Japan help to create the excellent product for customers</a:t>
            </a:r>
          </a:p>
          <a:p>
            <a:pPr algn="just"/>
            <a:r>
              <a:rPr lang="vi-VN" sz="1500" i="1">
                <a:latin typeface="Myriad Pro"/>
              </a:rPr>
              <a:t>Các máy móc và thiết bị hầu hết được nhập khẩu từ Nhật Bản và Châu Âu, giúp tạo ra các sản phẩm hoàn hảo cung cấp cho khách hàng</a:t>
            </a:r>
            <a:endParaRPr lang="vi-VN" sz="1500">
              <a:latin typeface="Myriad Pro"/>
            </a:endParaRPr>
          </a:p>
        </p:txBody>
      </p:sp>
      <p:sp>
        <p:nvSpPr>
          <p:cNvPr id="14" name="Title 1">
            <a:extLst>
              <a:ext uri="{FF2B5EF4-FFF2-40B4-BE49-F238E27FC236}">
                <a16:creationId xmlns:a16="http://schemas.microsoft.com/office/drawing/2014/main" id="{4FB8885E-C589-CD66-DD2D-F0FC9C191DEF}"/>
              </a:ext>
            </a:extLst>
          </p:cNvPr>
          <p:cNvSpPr txBox="1">
            <a:spLocks/>
          </p:cNvSpPr>
          <p:nvPr/>
        </p:nvSpPr>
        <p:spPr>
          <a:xfrm>
            <a:off x="284480" y="4759652"/>
            <a:ext cx="33528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latin typeface="Myriad Pro"/>
              </a:rPr>
              <a:t>Cutting Machine</a:t>
            </a:r>
            <a:br>
              <a:rPr lang="en-US" sz="2000" b="1">
                <a:latin typeface="Myriad Pro"/>
              </a:rPr>
            </a:br>
            <a:r>
              <a:rPr lang="en-US" sz="1800" i="1">
                <a:latin typeface="Myriad Pro"/>
              </a:rPr>
              <a:t>Capacity: 60 set / min</a:t>
            </a:r>
          </a:p>
        </p:txBody>
      </p:sp>
      <p:pic>
        <p:nvPicPr>
          <p:cNvPr id="18" name="Picture 17">
            <a:extLst>
              <a:ext uri="{FF2B5EF4-FFF2-40B4-BE49-F238E27FC236}">
                <a16:creationId xmlns:a16="http://schemas.microsoft.com/office/drawing/2014/main" id="{1105162D-A9F0-7805-5D96-AC250522FAE2}"/>
              </a:ext>
            </a:extLst>
          </p:cNvPr>
          <p:cNvPicPr>
            <a:picLocks noChangeAspect="1"/>
          </p:cNvPicPr>
          <p:nvPr/>
        </p:nvPicPr>
        <p:blipFill>
          <a:blip r:embed="rId3"/>
          <a:stretch>
            <a:fillRect/>
          </a:stretch>
        </p:blipFill>
        <p:spPr>
          <a:xfrm>
            <a:off x="3302000" y="5242420"/>
            <a:ext cx="5842000" cy="16155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150</TotalTime>
  <Words>1054</Words>
  <Application>Microsoft Office PowerPoint</Application>
  <PresentationFormat>On-screen Show (4:3)</PresentationFormat>
  <Paragraphs>115</Paragraphs>
  <Slides>35</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Calibri</vt:lpstr>
      <vt:lpstr>Calibri Light</vt:lpstr>
      <vt:lpstr>Myriad Pro</vt:lpstr>
      <vt:lpstr>Times New Roman</vt:lpstr>
      <vt:lpstr>Wingdings</vt:lpstr>
      <vt:lpstr>Office Theme</vt:lpstr>
      <vt:lpstr>1_Office Theme</vt:lpstr>
      <vt:lpstr>2_Office Theme</vt:lpstr>
      <vt:lpstr>PowerPoint Presentation</vt:lpstr>
      <vt:lpstr>QTC’s Credential</vt:lpstr>
      <vt:lpstr>QTC’s Credential</vt:lpstr>
      <vt:lpstr>PowerPoint Presentation</vt:lpstr>
      <vt:lpstr>PowerPoint Presentation</vt:lpstr>
      <vt:lpstr>PowerPoint Presentation</vt:lpstr>
      <vt:lpstr>PowerPoint Presentation</vt:lpstr>
      <vt:lpstr>PowerPoint Presentation</vt:lpstr>
      <vt:lpstr>Máy Cắt Tole Capacity: 60 lần / phút</vt:lpstr>
      <vt:lpstr>Máy Đục Công suất: 200KN</vt:lpstr>
      <vt:lpstr>Máy Đục Công suất: 200KN</vt:lpstr>
      <vt:lpstr>Máy Đóng Ép Công suất: 60 tấn</vt:lpstr>
      <vt:lpstr>Power coating system following of Gema standard (Germany).  Testing: TCVN 2097:1993. Hệ thống sơn tĩnh điện theo tiêu chuẩn của Đức. Kiểm tra: TCVN 2097:1993.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Triều</dc:creator>
  <cp:lastModifiedBy>Lê Triều</cp:lastModifiedBy>
  <cp:revision>17</cp:revision>
  <dcterms:created xsi:type="dcterms:W3CDTF">2023-09-09T07:00:07Z</dcterms:created>
  <dcterms:modified xsi:type="dcterms:W3CDTF">2023-09-09T09:31:17Z</dcterms:modified>
</cp:coreProperties>
</file>